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1.jpg" ContentType="image/jpeg"/>
  <Override PartName="/ppt/media/image12.jpg" ContentType="image/jpeg"/>
  <Override PartName="/ppt/media/image13.jpg" ContentType="image/jpeg"/>
  <Override PartName="/ppt/media/image14.jpg" ContentType="image/jpeg"/>
  <Override PartName="/ppt/media/image15.jpg" ContentType="image/jpeg"/>
  <Override PartName="/ppt/media/image16.jpg" ContentType="image/jpeg"/>
  <Override PartName="/ppt/media/image17.jpg" ContentType="image/jpeg"/>
  <Override PartName="/ppt/media/image20.jpg" ContentType="image/jpeg"/>
  <Override PartName="/ppt/media/image21.jpg" ContentType="image/jpeg"/>
  <Override PartName="/ppt/media/image23.jpg" ContentType="image/jpeg"/>
  <Override PartName="/ppt/media/image24.jpg" ContentType="image/jpeg"/>
  <Override PartName="/ppt/media/image25.jpg" ContentType="image/jpeg"/>
  <Override PartName="/ppt/media/image26.jpg" ContentType="image/jpeg"/>
  <Override PartName="/ppt/media/image27.jpg" ContentType="image/jpeg"/>
  <Override PartName="/ppt/media/image28.jpg" ContentType="image/jpeg"/>
  <Override PartName="/ppt/media/image29.jpg" ContentType="image/jpeg"/>
  <Override PartName="/ppt/media/image30.jpg" ContentType="image/jpeg"/>
  <Override PartName="/ppt/media/image31.jpg" ContentType="image/jpeg"/>
  <Override PartName="/ppt/media/image32.jpg" ContentType="image/jpeg"/>
  <Override PartName="/ppt/media/image33.jpg" ContentType="image/jpeg"/>
  <Override PartName="/ppt/media/image34.jpg" ContentType="image/jpeg"/>
  <Override PartName="/ppt/media/image35.jpg" ContentType="image/jpeg"/>
  <Override PartName="/ppt/media/image37.jpg" ContentType="image/jpeg"/>
  <Override PartName="/ppt/media/image38.jpg" ContentType="image/jpeg"/>
  <Override PartName="/ppt/media/image39.jpg" ContentType="image/jpeg"/>
  <Override PartName="/ppt/media/image40.jpg" ContentType="image/jpeg"/>
  <Override PartName="/ppt/media/image41.jpg" ContentType="image/jpeg"/>
  <Override PartName="/ppt/media/image42.jpg" ContentType="image/jpeg"/>
  <Override PartName="/ppt/media/image43.jpg" ContentType="image/jpeg"/>
  <Override PartName="/ppt/media/image44.jpg" ContentType="image/jpeg"/>
  <Override PartName="/ppt/media/image47.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9" r:id="rId3"/>
    <p:sldId id="258" r:id="rId4"/>
    <p:sldId id="290" r:id="rId5"/>
    <p:sldId id="291"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88" r:id="rId21"/>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1" d="100"/>
          <a:sy n="61" d="100"/>
        </p:scale>
        <p:origin x="322"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395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35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35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pic>
        <p:nvPicPr>
          <p:cNvPr id="17" name="bg object 17"/>
          <p:cNvPicPr/>
          <p:nvPr/>
        </p:nvPicPr>
        <p:blipFill>
          <a:blip r:embed="rId3" cstate="print"/>
          <a:stretch>
            <a:fillRect/>
          </a:stretch>
        </p:blipFill>
        <p:spPr>
          <a:xfrm>
            <a:off x="523875" y="2562225"/>
            <a:ext cx="8782050" cy="3152775"/>
          </a:xfrm>
          <a:prstGeom prst="rect">
            <a:avLst/>
          </a:prstGeom>
        </p:spPr>
      </p:pic>
      <p:pic>
        <p:nvPicPr>
          <p:cNvPr id="18" name="bg object 18"/>
          <p:cNvPicPr/>
          <p:nvPr/>
        </p:nvPicPr>
        <p:blipFill>
          <a:blip r:embed="rId4" cstate="print"/>
          <a:stretch>
            <a:fillRect/>
          </a:stretch>
        </p:blipFill>
        <p:spPr>
          <a:xfrm>
            <a:off x="352425" y="7077075"/>
            <a:ext cx="8439150" cy="2143125"/>
          </a:xfrm>
          <a:prstGeom prst="rect">
            <a:avLst/>
          </a:prstGeom>
        </p:spPr>
      </p:pic>
      <p:pic>
        <p:nvPicPr>
          <p:cNvPr id="19" name="bg object 19"/>
          <p:cNvPicPr/>
          <p:nvPr/>
        </p:nvPicPr>
        <p:blipFill>
          <a:blip r:embed="rId5" cstate="print"/>
          <a:stretch>
            <a:fillRect/>
          </a:stretch>
        </p:blipFill>
        <p:spPr>
          <a:xfrm>
            <a:off x="10048875" y="2790825"/>
            <a:ext cx="7458075" cy="2066925"/>
          </a:xfrm>
          <a:prstGeom prst="rect">
            <a:avLst/>
          </a:prstGeom>
        </p:spPr>
      </p:pic>
      <p:pic>
        <p:nvPicPr>
          <p:cNvPr id="20" name="bg object 20"/>
          <p:cNvPicPr/>
          <p:nvPr/>
        </p:nvPicPr>
        <p:blipFill>
          <a:blip r:embed="rId6" cstate="print"/>
          <a:stretch>
            <a:fillRect/>
          </a:stretch>
        </p:blipFill>
        <p:spPr>
          <a:xfrm>
            <a:off x="9572625" y="7143750"/>
            <a:ext cx="8077200" cy="1838325"/>
          </a:xfrm>
          <a:prstGeom prst="rect">
            <a:avLst/>
          </a:prstGeom>
        </p:spPr>
      </p:pic>
      <p:sp>
        <p:nvSpPr>
          <p:cNvPr id="2" name="Holder 2"/>
          <p:cNvSpPr>
            <a:spLocks noGrp="1"/>
          </p:cNvSpPr>
          <p:nvPr>
            <p:ph type="title"/>
          </p:nvPr>
        </p:nvSpPr>
        <p:spPr/>
        <p:txBody>
          <a:bodyPr lIns="0" tIns="0" rIns="0" bIns="0"/>
          <a:lstStyle>
            <a:lvl1pPr>
              <a:defRPr sz="395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2" name="Holder 2"/>
          <p:cNvSpPr>
            <a:spLocks noGrp="1"/>
          </p:cNvSpPr>
          <p:nvPr>
            <p:ph type="title"/>
          </p:nvPr>
        </p:nvSpPr>
        <p:spPr>
          <a:xfrm>
            <a:off x="1695195" y="295592"/>
            <a:ext cx="15100300" cy="1731645"/>
          </a:xfrm>
          <a:prstGeom prst="rect">
            <a:avLst/>
          </a:prstGeom>
        </p:spPr>
        <p:txBody>
          <a:bodyPr wrap="square" lIns="0" tIns="0" rIns="0" bIns="0">
            <a:spAutoFit/>
          </a:bodyPr>
          <a:lstStyle>
            <a:lvl1pPr>
              <a:defRPr sz="395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1015047" y="2481897"/>
            <a:ext cx="16635094" cy="6129026"/>
          </a:xfrm>
          <a:prstGeom prst="rect">
            <a:avLst/>
          </a:prstGeom>
        </p:spPr>
        <p:txBody>
          <a:bodyPr wrap="square" lIns="0" tIns="0" rIns="0" bIns="0">
            <a:spAutoFit/>
          </a:bodyPr>
          <a:lstStyle>
            <a:lvl1pPr>
              <a:defRPr sz="335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10/22/2025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8.png"/><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79682"/>
          </a:xfrm>
          <a:prstGeom prst="rect">
            <a:avLst/>
          </a:prstGeom>
        </p:spPr>
      </p:pic>
      <p:sp>
        <p:nvSpPr>
          <p:cNvPr id="3" name="object 3"/>
          <p:cNvSpPr txBox="1">
            <a:spLocks noGrp="1"/>
          </p:cNvSpPr>
          <p:nvPr>
            <p:ph type="title"/>
          </p:nvPr>
        </p:nvSpPr>
        <p:spPr>
          <a:xfrm>
            <a:off x="4800600" y="5905500"/>
            <a:ext cx="9711944" cy="815673"/>
          </a:xfrm>
          <a:prstGeom prst="rect">
            <a:avLst/>
          </a:prstGeom>
        </p:spPr>
        <p:txBody>
          <a:bodyPr vert="horz" wrap="square" lIns="0" tIns="27940" rIns="0" bIns="0" rtlCol="0">
            <a:spAutoFit/>
          </a:bodyPr>
          <a:lstStyle/>
          <a:p>
            <a:pPr marL="333375" marR="5080" indent="-321310">
              <a:lnSpc>
                <a:spcPts val="6459"/>
              </a:lnSpc>
              <a:spcBef>
                <a:spcPts val="220"/>
              </a:spcBef>
              <a:tabLst>
                <a:tab pos="2784475" algn="l"/>
              </a:tabLst>
            </a:pPr>
            <a:r>
              <a:rPr lang="en-IN" sz="5400" spc="-10" dirty="0"/>
              <a:t>Energy Consumption Analysis</a:t>
            </a:r>
            <a:endParaRPr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66800" y="295592"/>
            <a:ext cx="15728695" cy="1294905"/>
          </a:xfrm>
          <a:prstGeom prst="rect">
            <a:avLst/>
          </a:prstGeom>
        </p:spPr>
        <p:txBody>
          <a:bodyPr vert="horz" wrap="square" lIns="0" tIns="680402" rIns="0" bIns="0" rtlCol="0">
            <a:spAutoFit/>
          </a:bodyPr>
          <a:lstStyle/>
          <a:p>
            <a:pPr marL="767715">
              <a:lnSpc>
                <a:spcPct val="100000"/>
              </a:lnSpc>
              <a:spcBef>
                <a:spcPts val="130"/>
              </a:spcBef>
            </a:pPr>
            <a:r>
              <a:rPr lang="en-US" dirty="0"/>
              <a:t>3.Compare energy production and consumption by country and year.</a:t>
            </a:r>
            <a:endParaRPr spc="-10" dirty="0"/>
          </a:p>
        </p:txBody>
      </p:sp>
      <p:pic>
        <p:nvPicPr>
          <p:cNvPr id="5" name="object 5"/>
          <p:cNvPicPr/>
          <p:nvPr/>
        </p:nvPicPr>
        <p:blipFill>
          <a:blip r:embed="rId2" cstate="print"/>
          <a:stretch>
            <a:fillRect/>
          </a:stretch>
        </p:blipFill>
        <p:spPr>
          <a:xfrm>
            <a:off x="0" y="9525"/>
            <a:ext cx="4514849" cy="809625"/>
          </a:xfrm>
          <a:prstGeom prst="rect">
            <a:avLst/>
          </a:prstGeom>
        </p:spPr>
      </p:pic>
      <p:pic>
        <p:nvPicPr>
          <p:cNvPr id="9" name="Picture 8">
            <a:extLst>
              <a:ext uri="{FF2B5EF4-FFF2-40B4-BE49-F238E27FC236}">
                <a16:creationId xmlns:a16="http://schemas.microsoft.com/office/drawing/2014/main" id="{C94125F8-D939-497A-88C3-D0393B915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400" y="6145582"/>
            <a:ext cx="8275957" cy="3834765"/>
          </a:xfrm>
          <a:prstGeom prst="rect">
            <a:avLst/>
          </a:prstGeom>
        </p:spPr>
      </p:pic>
      <p:pic>
        <p:nvPicPr>
          <p:cNvPr id="13" name="Picture 12">
            <a:extLst>
              <a:ext uri="{FF2B5EF4-FFF2-40B4-BE49-F238E27FC236}">
                <a16:creationId xmlns:a16="http://schemas.microsoft.com/office/drawing/2014/main" id="{F89FD580-7ED3-79AE-A94E-DF9647B88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510" y="1876564"/>
            <a:ext cx="9205338" cy="37998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46252" y="366448"/>
            <a:ext cx="16795495" cy="1294905"/>
          </a:xfrm>
          <a:prstGeom prst="rect">
            <a:avLst/>
          </a:prstGeom>
        </p:spPr>
        <p:txBody>
          <a:bodyPr vert="horz" wrap="square" lIns="0" tIns="680402" rIns="0" bIns="0" rtlCol="0">
            <a:spAutoFit/>
          </a:bodyPr>
          <a:lstStyle/>
          <a:p>
            <a:pPr marL="1190625">
              <a:lnSpc>
                <a:spcPct val="100000"/>
              </a:lnSpc>
              <a:spcBef>
                <a:spcPts val="130"/>
              </a:spcBef>
            </a:pPr>
            <a:r>
              <a:rPr lang="en-US" dirty="0"/>
              <a:t>4.Which energy types contribute most to emissions across all countries?</a:t>
            </a:r>
            <a:endParaRPr spc="-10" dirty="0"/>
          </a:p>
        </p:txBody>
      </p:sp>
      <p:pic>
        <p:nvPicPr>
          <p:cNvPr id="6" name="object 6"/>
          <p:cNvPicPr/>
          <p:nvPr/>
        </p:nvPicPr>
        <p:blipFill>
          <a:blip r:embed="rId2" cstate="print"/>
          <a:stretch>
            <a:fillRect/>
          </a:stretch>
        </p:blipFill>
        <p:spPr>
          <a:xfrm>
            <a:off x="0" y="9525"/>
            <a:ext cx="4514849" cy="809625"/>
          </a:xfrm>
          <a:prstGeom prst="rect">
            <a:avLst/>
          </a:prstGeom>
        </p:spPr>
      </p:pic>
      <p:pic>
        <p:nvPicPr>
          <p:cNvPr id="8" name="Picture 7">
            <a:extLst>
              <a:ext uri="{FF2B5EF4-FFF2-40B4-BE49-F238E27FC236}">
                <a16:creationId xmlns:a16="http://schemas.microsoft.com/office/drawing/2014/main" id="{557F7A99-6E0A-B220-FEC9-EAB3E1664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467" y="2400300"/>
            <a:ext cx="8223280" cy="3130964"/>
          </a:xfrm>
          <a:prstGeom prst="rect">
            <a:avLst/>
          </a:prstGeom>
        </p:spPr>
      </p:pic>
      <p:pic>
        <p:nvPicPr>
          <p:cNvPr id="10" name="Picture 9">
            <a:extLst>
              <a:ext uri="{FF2B5EF4-FFF2-40B4-BE49-F238E27FC236}">
                <a16:creationId xmlns:a16="http://schemas.microsoft.com/office/drawing/2014/main" id="{5306EC10-8CEE-B360-EEF6-F6C84239B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6667500"/>
            <a:ext cx="9251976" cy="31309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95195" y="295592"/>
            <a:ext cx="15100300" cy="1294905"/>
          </a:xfrm>
          <a:prstGeom prst="rect">
            <a:avLst/>
          </a:prstGeom>
        </p:spPr>
        <p:txBody>
          <a:bodyPr vert="horz" wrap="square" lIns="0" tIns="680402" rIns="0" bIns="0" rtlCol="0">
            <a:spAutoFit/>
          </a:bodyPr>
          <a:lstStyle/>
          <a:p>
            <a:pPr marL="2550160">
              <a:lnSpc>
                <a:spcPct val="100000"/>
              </a:lnSpc>
              <a:spcBef>
                <a:spcPts val="130"/>
              </a:spcBef>
            </a:pPr>
            <a:r>
              <a:rPr lang="en-US" dirty="0"/>
              <a:t>5.How have global emissions changed year over year?</a:t>
            </a:r>
            <a:endParaRPr spc="-10" dirty="0"/>
          </a:p>
        </p:txBody>
      </p:sp>
      <p:pic>
        <p:nvPicPr>
          <p:cNvPr id="7" name="object 7"/>
          <p:cNvPicPr/>
          <p:nvPr/>
        </p:nvPicPr>
        <p:blipFill>
          <a:blip r:embed="rId2" cstate="print"/>
          <a:stretch>
            <a:fillRect/>
          </a:stretch>
        </p:blipFill>
        <p:spPr>
          <a:xfrm>
            <a:off x="0" y="9525"/>
            <a:ext cx="4514849" cy="809625"/>
          </a:xfrm>
          <a:prstGeom prst="rect">
            <a:avLst/>
          </a:prstGeom>
        </p:spPr>
      </p:pic>
      <p:pic>
        <p:nvPicPr>
          <p:cNvPr id="9" name="Picture 8">
            <a:extLst>
              <a:ext uri="{FF2B5EF4-FFF2-40B4-BE49-F238E27FC236}">
                <a16:creationId xmlns:a16="http://schemas.microsoft.com/office/drawing/2014/main" id="{7BED86CC-34BC-213C-348E-2EFC82581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384" y="2171700"/>
            <a:ext cx="7782674" cy="2743200"/>
          </a:xfrm>
          <a:prstGeom prst="rect">
            <a:avLst/>
          </a:prstGeom>
        </p:spPr>
      </p:pic>
      <p:pic>
        <p:nvPicPr>
          <p:cNvPr id="11" name="Picture 10">
            <a:extLst>
              <a:ext uri="{FF2B5EF4-FFF2-40B4-BE49-F238E27FC236}">
                <a16:creationId xmlns:a16="http://schemas.microsoft.com/office/drawing/2014/main" id="{FC4F89DF-D425-C6C1-6C0A-5A2802E64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400" y="6256379"/>
            <a:ext cx="7782674" cy="3657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609600" y="571500"/>
            <a:ext cx="16185895" cy="1294905"/>
          </a:xfrm>
          <a:prstGeom prst="rect">
            <a:avLst/>
          </a:prstGeom>
        </p:spPr>
        <p:txBody>
          <a:bodyPr vert="horz" wrap="square" lIns="0" tIns="680402" rIns="0" bIns="0" rtlCol="0">
            <a:spAutoFit/>
          </a:bodyPr>
          <a:lstStyle/>
          <a:p>
            <a:pPr marL="1745614">
              <a:lnSpc>
                <a:spcPct val="100000"/>
              </a:lnSpc>
              <a:spcBef>
                <a:spcPts val="130"/>
              </a:spcBef>
            </a:pPr>
            <a:r>
              <a:rPr lang="en-US" dirty="0"/>
              <a:t>6.What is the trend in GDP for each country over the given years?</a:t>
            </a:r>
            <a:endParaRPr spc="-10" dirty="0"/>
          </a:p>
        </p:txBody>
      </p:sp>
      <p:pic>
        <p:nvPicPr>
          <p:cNvPr id="9" name="object 9"/>
          <p:cNvPicPr/>
          <p:nvPr/>
        </p:nvPicPr>
        <p:blipFill>
          <a:blip r:embed="rId2" cstate="print"/>
          <a:stretch>
            <a:fillRect/>
          </a:stretch>
        </p:blipFill>
        <p:spPr>
          <a:xfrm>
            <a:off x="0" y="9525"/>
            <a:ext cx="4514849" cy="809625"/>
          </a:xfrm>
          <a:prstGeom prst="rect">
            <a:avLst/>
          </a:prstGeom>
        </p:spPr>
      </p:pic>
      <p:pic>
        <p:nvPicPr>
          <p:cNvPr id="11" name="Picture 10">
            <a:extLst>
              <a:ext uri="{FF2B5EF4-FFF2-40B4-BE49-F238E27FC236}">
                <a16:creationId xmlns:a16="http://schemas.microsoft.com/office/drawing/2014/main" id="{D157303A-9137-4354-E6C4-F97C3BC2A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24" y="2428379"/>
            <a:ext cx="6657976" cy="3477120"/>
          </a:xfrm>
          <a:prstGeom prst="rect">
            <a:avLst/>
          </a:prstGeom>
        </p:spPr>
      </p:pic>
      <p:pic>
        <p:nvPicPr>
          <p:cNvPr id="13" name="Picture 12">
            <a:extLst>
              <a:ext uri="{FF2B5EF4-FFF2-40B4-BE49-F238E27FC236}">
                <a16:creationId xmlns:a16="http://schemas.microsoft.com/office/drawing/2014/main" id="{BC7AE455-7407-6DB3-5C6A-D2CD5DA65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808404"/>
            <a:ext cx="7239000" cy="41283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241552" y="571500"/>
            <a:ext cx="15804895" cy="1276952"/>
          </a:xfrm>
          <a:prstGeom prst="rect">
            <a:avLst/>
          </a:prstGeom>
        </p:spPr>
        <p:txBody>
          <a:bodyPr vert="horz" wrap="square" lIns="0" tIns="662622" rIns="0" bIns="0" rtlCol="0">
            <a:spAutoFit/>
          </a:bodyPr>
          <a:lstStyle/>
          <a:p>
            <a:pPr marL="192405">
              <a:lnSpc>
                <a:spcPct val="100000"/>
              </a:lnSpc>
              <a:spcBef>
                <a:spcPts val="130"/>
              </a:spcBef>
            </a:pPr>
            <a:r>
              <a:rPr lang="en-US" dirty="0"/>
              <a:t>7.How has population growth affected total emissions in each country?</a:t>
            </a:r>
            <a:endParaRPr spc="-10" dirty="0"/>
          </a:p>
        </p:txBody>
      </p:sp>
      <p:pic>
        <p:nvPicPr>
          <p:cNvPr id="6" name="object 6"/>
          <p:cNvPicPr/>
          <p:nvPr/>
        </p:nvPicPr>
        <p:blipFill>
          <a:blip r:embed="rId2" cstate="print"/>
          <a:stretch>
            <a:fillRect/>
          </a:stretch>
        </p:blipFill>
        <p:spPr>
          <a:xfrm>
            <a:off x="0" y="9525"/>
            <a:ext cx="4514849" cy="809625"/>
          </a:xfrm>
          <a:prstGeom prst="rect">
            <a:avLst/>
          </a:prstGeom>
        </p:spPr>
      </p:pic>
      <p:pic>
        <p:nvPicPr>
          <p:cNvPr id="8" name="Picture 7">
            <a:extLst>
              <a:ext uri="{FF2B5EF4-FFF2-40B4-BE49-F238E27FC236}">
                <a16:creationId xmlns:a16="http://schemas.microsoft.com/office/drawing/2014/main" id="{EB0E9A9E-EF21-85D0-3F86-7D04384FA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909876"/>
            <a:ext cx="7848600" cy="4350854"/>
          </a:xfrm>
          <a:prstGeom prst="rect">
            <a:avLst/>
          </a:prstGeom>
        </p:spPr>
      </p:pic>
      <p:pic>
        <p:nvPicPr>
          <p:cNvPr id="10" name="Picture 9">
            <a:extLst>
              <a:ext uri="{FF2B5EF4-FFF2-40B4-BE49-F238E27FC236}">
                <a16:creationId xmlns:a16="http://schemas.microsoft.com/office/drawing/2014/main" id="{2FFBD80E-2077-6356-5B32-3F5EA753F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477" y="6260730"/>
            <a:ext cx="6781800" cy="36476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762000" y="437689"/>
            <a:ext cx="16078200" cy="1884810"/>
          </a:xfrm>
          <a:prstGeom prst="rect">
            <a:avLst/>
          </a:prstGeom>
        </p:spPr>
        <p:txBody>
          <a:bodyPr vert="horz" wrap="square" lIns="0" tIns="662622" rIns="0" bIns="0" rtlCol="0">
            <a:spAutoFit/>
          </a:bodyPr>
          <a:lstStyle/>
          <a:p>
            <a:pPr marL="1549400" algn="ctr">
              <a:lnSpc>
                <a:spcPct val="100000"/>
              </a:lnSpc>
              <a:spcBef>
                <a:spcPts val="130"/>
              </a:spcBef>
            </a:pPr>
            <a:r>
              <a:rPr lang="en-US" dirty="0"/>
              <a:t>8.Has energy consumption increased or decreased over the years for major economies?</a:t>
            </a:r>
            <a:endParaRPr spc="-10" dirty="0"/>
          </a:p>
        </p:txBody>
      </p:sp>
      <p:pic>
        <p:nvPicPr>
          <p:cNvPr id="7" name="object 7"/>
          <p:cNvPicPr/>
          <p:nvPr/>
        </p:nvPicPr>
        <p:blipFill>
          <a:blip r:embed="rId2" cstate="print"/>
          <a:stretch>
            <a:fillRect/>
          </a:stretch>
        </p:blipFill>
        <p:spPr>
          <a:xfrm>
            <a:off x="0" y="9525"/>
            <a:ext cx="4514849" cy="809625"/>
          </a:xfrm>
          <a:prstGeom prst="rect">
            <a:avLst/>
          </a:prstGeom>
        </p:spPr>
      </p:pic>
      <p:pic>
        <p:nvPicPr>
          <p:cNvPr id="11" name="Picture 10">
            <a:extLst>
              <a:ext uri="{FF2B5EF4-FFF2-40B4-BE49-F238E27FC236}">
                <a16:creationId xmlns:a16="http://schemas.microsoft.com/office/drawing/2014/main" id="{2C41D45D-C69D-BED7-2078-2C451BCBD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6515100"/>
            <a:ext cx="6477000" cy="3563144"/>
          </a:xfrm>
          <a:prstGeom prst="rect">
            <a:avLst/>
          </a:prstGeom>
        </p:spPr>
      </p:pic>
      <p:pic>
        <p:nvPicPr>
          <p:cNvPr id="3" name="Picture 2">
            <a:extLst>
              <a:ext uri="{FF2B5EF4-FFF2-40B4-BE49-F238E27FC236}">
                <a16:creationId xmlns:a16="http://schemas.microsoft.com/office/drawing/2014/main" id="{D1EF012C-6CC6-1F3D-F90E-EBE5927F71DD}"/>
              </a:ext>
            </a:extLst>
          </p:cNvPr>
          <p:cNvPicPr>
            <a:picLocks noChangeAspect="1"/>
          </p:cNvPicPr>
          <p:nvPr/>
        </p:nvPicPr>
        <p:blipFill>
          <a:blip r:embed="rId4"/>
          <a:stretch>
            <a:fillRect/>
          </a:stretch>
        </p:blipFill>
        <p:spPr>
          <a:xfrm>
            <a:off x="1066800" y="2750663"/>
            <a:ext cx="10745156" cy="25155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52400" y="571500"/>
            <a:ext cx="16490695" cy="1276952"/>
          </a:xfrm>
          <a:prstGeom prst="rect">
            <a:avLst/>
          </a:prstGeom>
        </p:spPr>
        <p:txBody>
          <a:bodyPr vert="horz" wrap="square" lIns="0" tIns="662622" rIns="0" bIns="0" rtlCol="0">
            <a:spAutoFit/>
          </a:bodyPr>
          <a:lstStyle/>
          <a:p>
            <a:pPr marL="2395220">
              <a:lnSpc>
                <a:spcPct val="100000"/>
              </a:lnSpc>
              <a:spcBef>
                <a:spcPts val="130"/>
              </a:spcBef>
            </a:pPr>
            <a:r>
              <a:rPr lang="en-US" dirty="0"/>
              <a:t>10) What is the emission-to-GDP ratio for each country by year?</a:t>
            </a:r>
            <a:endParaRPr spc="-10" dirty="0"/>
          </a:p>
        </p:txBody>
      </p:sp>
      <p:pic>
        <p:nvPicPr>
          <p:cNvPr id="21" name="object 21"/>
          <p:cNvPicPr/>
          <p:nvPr/>
        </p:nvPicPr>
        <p:blipFill>
          <a:blip r:embed="rId2" cstate="print"/>
          <a:stretch>
            <a:fillRect/>
          </a:stretch>
        </p:blipFill>
        <p:spPr>
          <a:xfrm>
            <a:off x="0" y="9525"/>
            <a:ext cx="4514849" cy="809625"/>
          </a:xfrm>
          <a:prstGeom prst="rect">
            <a:avLst/>
          </a:prstGeom>
        </p:spPr>
      </p:pic>
      <p:pic>
        <p:nvPicPr>
          <p:cNvPr id="25" name="Picture 24">
            <a:extLst>
              <a:ext uri="{FF2B5EF4-FFF2-40B4-BE49-F238E27FC236}">
                <a16:creationId xmlns:a16="http://schemas.microsoft.com/office/drawing/2014/main" id="{7CCB3C8A-613B-942B-A16E-08861CA18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126366"/>
            <a:ext cx="8600737" cy="3463721"/>
          </a:xfrm>
          <a:prstGeom prst="rect">
            <a:avLst/>
          </a:prstGeom>
        </p:spPr>
      </p:pic>
      <p:pic>
        <p:nvPicPr>
          <p:cNvPr id="27" name="Picture 26">
            <a:extLst>
              <a:ext uri="{FF2B5EF4-FFF2-40B4-BE49-F238E27FC236}">
                <a16:creationId xmlns:a16="http://schemas.microsoft.com/office/drawing/2014/main" id="{E5A41383-914E-21A1-ABF1-94A1149B6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6057900"/>
            <a:ext cx="10160373" cy="39181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762000" y="571500"/>
            <a:ext cx="17449800" cy="1884810"/>
          </a:xfrm>
          <a:prstGeom prst="rect">
            <a:avLst/>
          </a:prstGeom>
        </p:spPr>
        <p:txBody>
          <a:bodyPr vert="horz" wrap="square" lIns="0" tIns="662622" rIns="0" bIns="0" rtlCol="0">
            <a:spAutoFit/>
          </a:bodyPr>
          <a:lstStyle/>
          <a:p>
            <a:pPr marL="3212465" algn="ctr">
              <a:lnSpc>
                <a:spcPct val="100000"/>
              </a:lnSpc>
              <a:spcBef>
                <a:spcPts val="130"/>
              </a:spcBef>
            </a:pPr>
            <a:r>
              <a:rPr lang="en-US" dirty="0"/>
              <a:t>11) What is the energy consumption per capita for each country over the last decade?</a:t>
            </a:r>
            <a:endParaRPr spc="-10" dirty="0"/>
          </a:p>
        </p:txBody>
      </p:sp>
      <p:pic>
        <p:nvPicPr>
          <p:cNvPr id="17" name="object 17"/>
          <p:cNvPicPr/>
          <p:nvPr/>
        </p:nvPicPr>
        <p:blipFill>
          <a:blip r:embed="rId2" cstate="print"/>
          <a:stretch>
            <a:fillRect/>
          </a:stretch>
        </p:blipFill>
        <p:spPr>
          <a:xfrm>
            <a:off x="0" y="9525"/>
            <a:ext cx="4514849" cy="809625"/>
          </a:xfrm>
          <a:prstGeom prst="rect">
            <a:avLst/>
          </a:prstGeom>
        </p:spPr>
      </p:pic>
      <p:pic>
        <p:nvPicPr>
          <p:cNvPr id="19" name="Picture 18">
            <a:extLst>
              <a:ext uri="{FF2B5EF4-FFF2-40B4-BE49-F238E27FC236}">
                <a16:creationId xmlns:a16="http://schemas.microsoft.com/office/drawing/2014/main" id="{60FCFFB7-63F1-A522-5857-59B83A985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536459"/>
            <a:ext cx="7010400" cy="3885915"/>
          </a:xfrm>
          <a:prstGeom prst="rect">
            <a:avLst/>
          </a:prstGeom>
        </p:spPr>
      </p:pic>
      <p:pic>
        <p:nvPicPr>
          <p:cNvPr id="21" name="Picture 20">
            <a:extLst>
              <a:ext uri="{FF2B5EF4-FFF2-40B4-BE49-F238E27FC236}">
                <a16:creationId xmlns:a16="http://schemas.microsoft.com/office/drawing/2014/main" id="{A12E9C21-3260-0BED-8675-03FA667B6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6667500"/>
            <a:ext cx="10177494" cy="33235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04800" y="571500"/>
            <a:ext cx="16566895" cy="1276952"/>
          </a:xfrm>
          <a:prstGeom prst="rect">
            <a:avLst/>
          </a:prstGeom>
        </p:spPr>
        <p:txBody>
          <a:bodyPr vert="horz" wrap="square" lIns="0" tIns="662622" rIns="0" bIns="0" rtlCol="0">
            <a:spAutoFit/>
          </a:bodyPr>
          <a:lstStyle/>
          <a:p>
            <a:pPr marL="2300605">
              <a:lnSpc>
                <a:spcPct val="100000"/>
              </a:lnSpc>
              <a:spcBef>
                <a:spcPts val="130"/>
              </a:spcBef>
            </a:pPr>
            <a:r>
              <a:rPr lang="en-US" dirty="0"/>
              <a:t>12) How does energy production per capita vary across countries?</a:t>
            </a:r>
            <a:endParaRPr spc="-10" dirty="0"/>
          </a:p>
        </p:txBody>
      </p:sp>
      <p:pic>
        <p:nvPicPr>
          <p:cNvPr id="6" name="object 6"/>
          <p:cNvPicPr/>
          <p:nvPr/>
        </p:nvPicPr>
        <p:blipFill>
          <a:blip r:embed="rId2" cstate="print"/>
          <a:stretch>
            <a:fillRect/>
          </a:stretch>
        </p:blipFill>
        <p:spPr>
          <a:xfrm>
            <a:off x="0" y="9525"/>
            <a:ext cx="4514849" cy="809625"/>
          </a:xfrm>
          <a:prstGeom prst="rect">
            <a:avLst/>
          </a:prstGeom>
        </p:spPr>
      </p:pic>
      <p:pic>
        <p:nvPicPr>
          <p:cNvPr id="8" name="Picture 7">
            <a:extLst>
              <a:ext uri="{FF2B5EF4-FFF2-40B4-BE49-F238E27FC236}">
                <a16:creationId xmlns:a16="http://schemas.microsoft.com/office/drawing/2014/main" id="{FBD0CBE3-D767-547B-FC44-CF020BF44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173844"/>
            <a:ext cx="7315200" cy="4128655"/>
          </a:xfrm>
          <a:prstGeom prst="rect">
            <a:avLst/>
          </a:prstGeom>
        </p:spPr>
      </p:pic>
      <p:pic>
        <p:nvPicPr>
          <p:cNvPr id="10" name="Picture 9">
            <a:extLst>
              <a:ext uri="{FF2B5EF4-FFF2-40B4-BE49-F238E27FC236}">
                <a16:creationId xmlns:a16="http://schemas.microsoft.com/office/drawing/2014/main" id="{E5294A5E-7F06-2A18-7556-207689C2B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1600" y="6627891"/>
            <a:ext cx="8458200" cy="324706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609600" y="427856"/>
            <a:ext cx="17068800" cy="1276952"/>
          </a:xfrm>
          <a:prstGeom prst="rect">
            <a:avLst/>
          </a:prstGeom>
        </p:spPr>
        <p:txBody>
          <a:bodyPr vert="horz" wrap="square" lIns="0" tIns="662622" rIns="0" bIns="0" rtlCol="0">
            <a:spAutoFit/>
          </a:bodyPr>
          <a:lstStyle/>
          <a:p>
            <a:pPr marL="760730">
              <a:lnSpc>
                <a:spcPct val="100000"/>
              </a:lnSpc>
              <a:spcBef>
                <a:spcPts val="130"/>
              </a:spcBef>
            </a:pPr>
            <a:r>
              <a:rPr lang="en-US" dirty="0"/>
              <a:t>13) Which countries have the highest energy consumption relative to GDP?</a:t>
            </a:r>
            <a:endParaRPr spc="-10" dirty="0"/>
          </a:p>
        </p:txBody>
      </p:sp>
      <p:pic>
        <p:nvPicPr>
          <p:cNvPr id="14" name="object 14"/>
          <p:cNvPicPr/>
          <p:nvPr/>
        </p:nvPicPr>
        <p:blipFill>
          <a:blip r:embed="rId2" cstate="print"/>
          <a:stretch>
            <a:fillRect/>
          </a:stretch>
        </p:blipFill>
        <p:spPr>
          <a:xfrm>
            <a:off x="0" y="9525"/>
            <a:ext cx="4514849" cy="809625"/>
          </a:xfrm>
          <a:prstGeom prst="rect">
            <a:avLst/>
          </a:prstGeom>
        </p:spPr>
      </p:pic>
      <p:pic>
        <p:nvPicPr>
          <p:cNvPr id="16" name="Picture 15">
            <a:extLst>
              <a:ext uri="{FF2B5EF4-FFF2-40B4-BE49-F238E27FC236}">
                <a16:creationId xmlns:a16="http://schemas.microsoft.com/office/drawing/2014/main" id="{A3F5E862-15DE-BCBD-179F-7ECD167A5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41626"/>
            <a:ext cx="7315200" cy="3996667"/>
          </a:xfrm>
          <a:prstGeom prst="rect">
            <a:avLst/>
          </a:prstGeom>
        </p:spPr>
      </p:pic>
      <p:pic>
        <p:nvPicPr>
          <p:cNvPr id="18" name="Picture 17">
            <a:extLst>
              <a:ext uri="{FF2B5EF4-FFF2-40B4-BE49-F238E27FC236}">
                <a16:creationId xmlns:a16="http://schemas.microsoft.com/office/drawing/2014/main" id="{53E59C88-715F-AD8C-3DB5-A49C2DE67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819" y="6139469"/>
            <a:ext cx="9501188" cy="39404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CF4C1-A32A-898A-DA43-8668E374495B}"/>
              </a:ext>
            </a:extLst>
          </p:cNvPr>
          <p:cNvPicPr>
            <a:picLocks noChangeAspect="1"/>
          </p:cNvPicPr>
          <p:nvPr/>
        </p:nvPicPr>
        <p:blipFill>
          <a:blip r:embed="rId2"/>
          <a:stretch>
            <a:fillRect/>
          </a:stretch>
        </p:blipFill>
        <p:spPr>
          <a:xfrm>
            <a:off x="0" y="-24848"/>
            <a:ext cx="18288000" cy="10311848"/>
          </a:xfrm>
          <a:prstGeom prst="rect">
            <a:avLst/>
          </a:prstGeom>
          <a:ln>
            <a:solidFill>
              <a:schemeClr val="accent2">
                <a:lumMod val="75000"/>
              </a:schemeClr>
            </a:solidFill>
          </a:ln>
        </p:spPr>
      </p:pic>
      <p:pic>
        <p:nvPicPr>
          <p:cNvPr id="6" name="object 3">
            <a:extLst>
              <a:ext uri="{FF2B5EF4-FFF2-40B4-BE49-F238E27FC236}">
                <a16:creationId xmlns:a16="http://schemas.microsoft.com/office/drawing/2014/main" id="{D12F90CD-2D50-5C4C-DED6-946C54D2E9AC}"/>
              </a:ext>
            </a:extLst>
          </p:cNvPr>
          <p:cNvPicPr/>
          <p:nvPr/>
        </p:nvPicPr>
        <p:blipFill>
          <a:blip r:embed="rId3" cstate="print"/>
          <a:stretch>
            <a:fillRect/>
          </a:stretch>
        </p:blipFill>
        <p:spPr>
          <a:xfrm>
            <a:off x="2667000" y="2953359"/>
            <a:ext cx="12567218" cy="3437306"/>
          </a:xfrm>
          <a:prstGeom prst="rect">
            <a:avLst/>
          </a:prstGeom>
        </p:spPr>
      </p:pic>
      <p:sp>
        <p:nvSpPr>
          <p:cNvPr id="7" name="object 4">
            <a:extLst>
              <a:ext uri="{FF2B5EF4-FFF2-40B4-BE49-F238E27FC236}">
                <a16:creationId xmlns:a16="http://schemas.microsoft.com/office/drawing/2014/main" id="{5F306F35-70CE-04F7-7679-0356DD4236F8}"/>
              </a:ext>
            </a:extLst>
          </p:cNvPr>
          <p:cNvSpPr txBox="1">
            <a:spLocks/>
          </p:cNvSpPr>
          <p:nvPr/>
        </p:nvSpPr>
        <p:spPr>
          <a:xfrm>
            <a:off x="5105400" y="3994550"/>
            <a:ext cx="9220200" cy="1354923"/>
          </a:xfrm>
          <a:prstGeom prst="rect">
            <a:avLst/>
          </a:prstGeom>
        </p:spPr>
        <p:txBody>
          <a:bodyPr vert="horz" wrap="square" lIns="0" tIns="12065" rIns="0" bIns="0" rtlCol="0">
            <a:spAutoFit/>
          </a:bodyPr>
          <a:lstStyle>
            <a:lvl1pPr>
              <a:defRPr>
                <a:latin typeface="+mj-lt"/>
                <a:ea typeface="+mj-ea"/>
                <a:cs typeface="+mj-cs"/>
              </a:defRPr>
            </a:lvl1pPr>
          </a:lstStyle>
          <a:p>
            <a:pPr marL="231775" marR="5080" indent="-219075">
              <a:lnSpc>
                <a:spcPct val="117300"/>
              </a:lnSpc>
              <a:spcBef>
                <a:spcPts val="95"/>
              </a:spcBef>
            </a:pPr>
            <a:r>
              <a:rPr lang="en-IN" sz="7950" b="1" i="1" spc="-25" dirty="0">
                <a:solidFill>
                  <a:srgbClr val="FF0000"/>
                </a:solidFill>
              </a:rPr>
              <a:t>Energy Consumption</a:t>
            </a:r>
            <a:endParaRPr lang="en-IN" sz="7950" b="1" i="1" dirty="0">
              <a:solidFill>
                <a:srgbClr val="FF0000"/>
              </a:solidFill>
            </a:endParaRPr>
          </a:p>
        </p:txBody>
      </p:sp>
      <p:pic>
        <p:nvPicPr>
          <p:cNvPr id="8" name="object 12">
            <a:extLst>
              <a:ext uri="{FF2B5EF4-FFF2-40B4-BE49-F238E27FC236}">
                <a16:creationId xmlns:a16="http://schemas.microsoft.com/office/drawing/2014/main" id="{C8EE9C76-72AE-DEFD-76CF-A7FEF0973E0F}"/>
              </a:ext>
            </a:extLst>
          </p:cNvPr>
          <p:cNvPicPr/>
          <p:nvPr/>
        </p:nvPicPr>
        <p:blipFill>
          <a:blip r:embed="rId4" cstate="print">
            <a:duotone>
              <a:prstClr val="black"/>
              <a:srgbClr val="C00000">
                <a:tint val="45000"/>
                <a:satMod val="400000"/>
              </a:srgbClr>
            </a:duotone>
            <a:alphaModFix amt="85000"/>
          </a:blip>
          <a:stretch>
            <a:fillRect/>
          </a:stretch>
        </p:blipFill>
        <p:spPr>
          <a:xfrm>
            <a:off x="117987" y="9233452"/>
            <a:ext cx="4953000" cy="1053548"/>
          </a:xfrm>
          <a:prstGeom prst="rect">
            <a:avLst/>
          </a:prstGeom>
          <a:solidFill>
            <a:srgbClr val="3366FF"/>
          </a:solidFill>
          <a:effectLst>
            <a:glow rad="228600">
              <a:schemeClr val="accent3">
                <a:satMod val="175000"/>
                <a:alpha val="40000"/>
              </a:schemeClr>
            </a:glow>
          </a:effectLst>
        </p:spPr>
      </p:pic>
    </p:spTree>
    <p:extLst>
      <p:ext uri="{BB962C8B-B14F-4D97-AF65-F5344CB8AC3E}">
        <p14:creationId xmlns:p14="http://schemas.microsoft.com/office/powerpoint/2010/main" val="235049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DF3CD1A-8D22-8AF4-210C-2DD40BB2DF3D}"/>
              </a:ext>
            </a:extLst>
          </p:cNvPr>
          <p:cNvPicPr>
            <a:picLocks noChangeAspect="1"/>
          </p:cNvPicPr>
          <p:nvPr/>
        </p:nvPicPr>
        <p:blipFill>
          <a:blip r:embed="rId2"/>
          <a:stretch>
            <a:fillRect/>
          </a:stretch>
        </p:blipFill>
        <p:spPr>
          <a:xfrm>
            <a:off x="208935" y="844617"/>
            <a:ext cx="4667865" cy="3109661"/>
          </a:xfrm>
          <a:prstGeom prst="rect">
            <a:avLst/>
          </a:prstGeom>
          <a:scene3d>
            <a:camera prst="orthographicFront"/>
            <a:lightRig rig="threePt" dir="t"/>
          </a:scene3d>
          <a:sp3d>
            <a:bevelT w="165100" prst="coolSlant"/>
          </a:sp3d>
        </p:spPr>
      </p:pic>
      <p:pic>
        <p:nvPicPr>
          <p:cNvPr id="28" name="Picture 27">
            <a:extLst>
              <a:ext uri="{FF2B5EF4-FFF2-40B4-BE49-F238E27FC236}">
                <a16:creationId xmlns:a16="http://schemas.microsoft.com/office/drawing/2014/main" id="{52B87BEF-A60A-6C3E-4412-BCEC72D660E2}"/>
              </a:ext>
            </a:extLst>
          </p:cNvPr>
          <p:cNvPicPr>
            <a:picLocks noChangeAspect="1"/>
          </p:cNvPicPr>
          <p:nvPr/>
        </p:nvPicPr>
        <p:blipFill>
          <a:blip r:embed="rId3"/>
          <a:stretch>
            <a:fillRect/>
          </a:stretch>
        </p:blipFill>
        <p:spPr>
          <a:xfrm>
            <a:off x="228600" y="6656070"/>
            <a:ext cx="5456930" cy="3630930"/>
          </a:xfrm>
          <a:prstGeom prst="rect">
            <a:avLst/>
          </a:prstGeom>
          <a:scene3d>
            <a:camera prst="orthographicFront"/>
            <a:lightRig rig="threePt" dir="t"/>
          </a:scene3d>
          <a:sp3d>
            <a:bevelT w="165100" prst="coolSlant"/>
          </a:sp3d>
        </p:spPr>
      </p:pic>
      <p:pic>
        <p:nvPicPr>
          <p:cNvPr id="22" name="Picture 21">
            <a:extLst>
              <a:ext uri="{FF2B5EF4-FFF2-40B4-BE49-F238E27FC236}">
                <a16:creationId xmlns:a16="http://schemas.microsoft.com/office/drawing/2014/main" id="{4B19CDA9-4F57-4DB0-3BB0-1C8E3886F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44551" y="414337"/>
            <a:ext cx="4514849" cy="2551871"/>
          </a:xfrm>
          <a:prstGeom prst="rect">
            <a:avLst/>
          </a:prstGeom>
          <a:scene3d>
            <a:camera prst="orthographicFront"/>
            <a:lightRig rig="threePt" dir="t"/>
          </a:scene3d>
          <a:sp3d>
            <a:bevelT w="165100" prst="coolSlant"/>
          </a:sp3d>
        </p:spPr>
      </p:pic>
      <p:pic>
        <p:nvPicPr>
          <p:cNvPr id="2" name="object 2"/>
          <p:cNvPicPr/>
          <p:nvPr/>
        </p:nvPicPr>
        <p:blipFill>
          <a:blip r:embed="rId5" cstate="print"/>
          <a:stretch>
            <a:fillRect/>
          </a:stretch>
        </p:blipFill>
        <p:spPr>
          <a:xfrm>
            <a:off x="3352800" y="3752708"/>
            <a:ext cx="10877551" cy="2727798"/>
          </a:xfrm>
          <a:prstGeom prst="rect">
            <a:avLst/>
          </a:prstGeom>
        </p:spPr>
      </p:pic>
      <p:sp>
        <p:nvSpPr>
          <p:cNvPr id="3" name="object 3"/>
          <p:cNvSpPr txBox="1">
            <a:spLocks noGrp="1"/>
          </p:cNvSpPr>
          <p:nvPr>
            <p:ph type="title"/>
          </p:nvPr>
        </p:nvSpPr>
        <p:spPr>
          <a:xfrm>
            <a:off x="5486400" y="4145039"/>
            <a:ext cx="7691755" cy="1857560"/>
          </a:xfrm>
          <a:prstGeom prst="rect">
            <a:avLst/>
          </a:prstGeom>
        </p:spPr>
        <p:txBody>
          <a:bodyPr vert="horz" wrap="square" lIns="0" tIns="10795" rIns="0" bIns="0" rtlCol="0">
            <a:spAutoFit/>
          </a:bodyPr>
          <a:lstStyle/>
          <a:p>
            <a:pPr marL="12700" marR="5080" indent="1446530">
              <a:lnSpc>
                <a:spcPct val="100200"/>
              </a:lnSpc>
              <a:spcBef>
                <a:spcPts val="85"/>
              </a:spcBef>
            </a:pPr>
            <a:r>
              <a:rPr sz="6000" dirty="0">
                <a:solidFill>
                  <a:srgbClr val="FFFFFF"/>
                </a:solidFill>
              </a:rPr>
              <a:t>Thank</a:t>
            </a:r>
            <a:r>
              <a:rPr sz="6000" spc="-275" dirty="0">
                <a:solidFill>
                  <a:srgbClr val="FFFFFF"/>
                </a:solidFill>
              </a:rPr>
              <a:t> </a:t>
            </a:r>
            <a:r>
              <a:rPr sz="6000" spc="-894" dirty="0">
                <a:solidFill>
                  <a:srgbClr val="FFFFFF"/>
                </a:solidFill>
              </a:rPr>
              <a:t>Y</a:t>
            </a:r>
            <a:r>
              <a:rPr sz="6000" spc="-30" dirty="0">
                <a:solidFill>
                  <a:srgbClr val="FFFFFF"/>
                </a:solidFill>
              </a:rPr>
              <a:t>ou</a:t>
            </a:r>
            <a:r>
              <a:rPr sz="6000" spc="-320" dirty="0">
                <a:solidFill>
                  <a:srgbClr val="FFFFFF"/>
                </a:solidFill>
              </a:rPr>
              <a:t> </a:t>
            </a:r>
            <a:r>
              <a:rPr sz="6000" dirty="0">
                <a:solidFill>
                  <a:srgbClr val="FFFFFF"/>
                </a:solidFill>
              </a:rPr>
              <a:t>for</a:t>
            </a:r>
            <a:r>
              <a:rPr sz="6000" spc="-165" dirty="0">
                <a:solidFill>
                  <a:srgbClr val="FFFFFF"/>
                </a:solidFill>
              </a:rPr>
              <a:t> </a:t>
            </a:r>
            <a:r>
              <a:rPr sz="6000" dirty="0">
                <a:solidFill>
                  <a:srgbClr val="FFFFFF"/>
                </a:solidFill>
              </a:rPr>
              <a:t>your</a:t>
            </a:r>
            <a:r>
              <a:rPr sz="6000" spc="-140" dirty="0">
                <a:solidFill>
                  <a:srgbClr val="FFFFFF"/>
                </a:solidFill>
              </a:rPr>
              <a:t> </a:t>
            </a:r>
            <a:r>
              <a:rPr sz="6000" spc="-10" dirty="0">
                <a:solidFill>
                  <a:srgbClr val="FFFFFF"/>
                </a:solidFill>
              </a:rPr>
              <a:t>attention</a:t>
            </a:r>
            <a:endParaRPr sz="6000" dirty="0"/>
          </a:p>
        </p:txBody>
      </p:sp>
      <p:sp>
        <p:nvSpPr>
          <p:cNvPr id="10" name="object 10"/>
          <p:cNvSpPr txBox="1"/>
          <p:nvPr/>
        </p:nvSpPr>
        <p:spPr>
          <a:xfrm>
            <a:off x="11001819" y="6045134"/>
            <a:ext cx="9238361" cy="3956852"/>
          </a:xfrm>
          <a:prstGeom prst="rect">
            <a:avLst/>
          </a:prstGeom>
        </p:spPr>
        <p:txBody>
          <a:bodyPr vert="horz" wrap="square" lIns="0" tIns="306070" rIns="0" bIns="0" rtlCol="0">
            <a:spAutoFit/>
          </a:bodyPr>
          <a:lstStyle/>
          <a:p>
            <a:pPr marL="12700">
              <a:lnSpc>
                <a:spcPct val="100000"/>
              </a:lnSpc>
              <a:spcBef>
                <a:spcPts val="2410"/>
              </a:spcBef>
            </a:pPr>
            <a:r>
              <a:rPr sz="4550" b="1" dirty="0">
                <a:latin typeface="Times New Roman"/>
                <a:cs typeface="Times New Roman"/>
              </a:rPr>
              <a:t>Group</a:t>
            </a:r>
            <a:r>
              <a:rPr sz="4550" b="1" spc="-125" dirty="0">
                <a:latin typeface="Times New Roman"/>
                <a:cs typeface="Times New Roman"/>
              </a:rPr>
              <a:t> </a:t>
            </a:r>
            <a:r>
              <a:rPr sz="4550" b="1" spc="-10" dirty="0">
                <a:latin typeface="Times New Roman"/>
                <a:cs typeface="Times New Roman"/>
              </a:rPr>
              <a:t>Members:</a:t>
            </a:r>
            <a:endParaRPr sz="4550" dirty="0">
              <a:latin typeface="Times New Roman"/>
              <a:cs typeface="Times New Roman"/>
            </a:endParaRPr>
          </a:p>
          <a:p>
            <a:pPr marL="2538095" marR="5080" indent="27940">
              <a:lnSpc>
                <a:spcPct val="117600"/>
              </a:lnSpc>
              <a:spcBef>
                <a:spcPts val="1350"/>
              </a:spcBef>
            </a:pPr>
            <a:r>
              <a:rPr lang="en-IN" sz="4550" b="1" spc="-45" dirty="0">
                <a:latin typeface="Times New Roman"/>
                <a:cs typeface="Times New Roman"/>
              </a:rPr>
              <a:t>K Sudheer Kumar</a:t>
            </a:r>
          </a:p>
          <a:p>
            <a:pPr marL="2538095" marR="5080" indent="27940">
              <a:lnSpc>
                <a:spcPct val="117600"/>
              </a:lnSpc>
              <a:spcBef>
                <a:spcPts val="1350"/>
              </a:spcBef>
            </a:pPr>
            <a:r>
              <a:rPr lang="en-IN" sz="4550" b="1" spc="-35" dirty="0">
                <a:latin typeface="Times New Roman"/>
                <a:cs typeface="Times New Roman"/>
              </a:rPr>
              <a:t>K V Jayavardhan</a:t>
            </a:r>
          </a:p>
          <a:p>
            <a:pPr marL="2538095" marR="5080" indent="27940">
              <a:lnSpc>
                <a:spcPct val="117600"/>
              </a:lnSpc>
              <a:spcBef>
                <a:spcPts val="1350"/>
              </a:spcBef>
            </a:pPr>
            <a:r>
              <a:rPr lang="en-IN" sz="4550" b="1" spc="-35" dirty="0">
                <a:latin typeface="Times New Roman"/>
                <a:cs typeface="Times New Roman"/>
              </a:rPr>
              <a:t>Mahesh</a:t>
            </a:r>
          </a:p>
        </p:txBody>
      </p:sp>
      <p:pic>
        <p:nvPicPr>
          <p:cNvPr id="11" name="object 11"/>
          <p:cNvPicPr/>
          <p:nvPr/>
        </p:nvPicPr>
        <p:blipFill>
          <a:blip r:embed="rId6" cstate="print"/>
          <a:stretch>
            <a:fillRect/>
          </a:stretch>
        </p:blipFill>
        <p:spPr>
          <a:xfrm>
            <a:off x="0" y="9525"/>
            <a:ext cx="4514849" cy="8096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object 3"/>
          <p:cNvSpPr txBox="1">
            <a:spLocks noGrp="1"/>
          </p:cNvSpPr>
          <p:nvPr>
            <p:ph type="body" idx="1"/>
          </p:nvPr>
        </p:nvSpPr>
        <p:spPr>
          <a:prstGeom prst="rect">
            <a:avLst/>
          </a:prstGeom>
        </p:spPr>
        <p:txBody>
          <a:bodyPr vert="horz" wrap="square" lIns="0" tIns="11430" rIns="0" bIns="0" rtlCol="0">
            <a:normAutofit fontScale="92500"/>
          </a:bodyPr>
          <a:lstStyle/>
          <a:p>
            <a:pPr marL="379730" marR="9525" indent="-367665" algn="just">
              <a:lnSpc>
                <a:spcPct val="119500"/>
              </a:lnSpc>
              <a:spcBef>
                <a:spcPts val="90"/>
              </a:spcBef>
              <a:buFont typeface="Arial"/>
              <a:buChar char="•"/>
              <a:tabLst>
                <a:tab pos="379730" algn="l"/>
                <a:tab pos="1250315" algn="l"/>
                <a:tab pos="2449830" algn="l"/>
                <a:tab pos="3328035" algn="l"/>
                <a:tab pos="4934585" algn="l"/>
                <a:tab pos="6482715" algn="l"/>
                <a:tab pos="8140700" algn="l"/>
                <a:tab pos="9863455" algn="l"/>
                <a:tab pos="12406630" algn="l"/>
                <a:tab pos="12982575" algn="l"/>
                <a:tab pos="14940280" algn="l"/>
              </a:tabLst>
            </a:pPr>
            <a:r>
              <a:rPr lang="en-US" dirty="0"/>
              <a:t>The </a:t>
            </a:r>
            <a:r>
              <a:rPr lang="en-US" b="1" dirty="0"/>
              <a:t>global energy sector</a:t>
            </a:r>
            <a:r>
              <a:rPr lang="en-US" dirty="0"/>
              <a:t> requires effective management of energy production, consumption, emissions, and GDP categories.</a:t>
            </a:r>
          </a:p>
          <a:p>
            <a:pPr marL="379730" marR="9525" indent="-367665" algn="just">
              <a:lnSpc>
                <a:spcPct val="119500"/>
              </a:lnSpc>
              <a:spcBef>
                <a:spcPts val="90"/>
              </a:spcBef>
              <a:buFont typeface="Arial"/>
              <a:buChar char="•"/>
              <a:tabLst>
                <a:tab pos="379730" algn="l"/>
                <a:tab pos="1250315" algn="l"/>
                <a:tab pos="2449830" algn="l"/>
                <a:tab pos="3328035" algn="l"/>
                <a:tab pos="4934585" algn="l"/>
                <a:tab pos="6482715" algn="l"/>
                <a:tab pos="8140700" algn="l"/>
                <a:tab pos="9863455" algn="l"/>
                <a:tab pos="12406630" algn="l"/>
                <a:tab pos="12982575" algn="l"/>
                <a:tab pos="14940280" algn="l"/>
              </a:tabLst>
            </a:pPr>
            <a:r>
              <a:rPr lang="en-US" dirty="0"/>
              <a:t>Efficient data handling helps track energy usage and generation, monitor resource availability, and analyze sustainability performance.</a:t>
            </a:r>
          </a:p>
          <a:p>
            <a:pPr marL="379730" marR="9525" indent="-367665" algn="just">
              <a:lnSpc>
                <a:spcPct val="119500"/>
              </a:lnSpc>
              <a:spcBef>
                <a:spcPts val="90"/>
              </a:spcBef>
              <a:buFont typeface="Arial"/>
              <a:buChar char="•"/>
              <a:tabLst>
                <a:tab pos="379730" algn="l"/>
                <a:tab pos="1250315" algn="l"/>
                <a:tab pos="2449830" algn="l"/>
                <a:tab pos="3328035" algn="l"/>
                <a:tab pos="4934585" algn="l"/>
                <a:tab pos="6482715" algn="l"/>
                <a:tab pos="8140700" algn="l"/>
                <a:tab pos="9863455" algn="l"/>
                <a:tab pos="12406630" algn="l"/>
                <a:tab pos="12982575" algn="l"/>
                <a:tab pos="14940280" algn="l"/>
              </a:tabLst>
            </a:pPr>
            <a:r>
              <a:rPr lang="en-US" dirty="0"/>
              <a:t>This project simulates a </a:t>
            </a:r>
            <a:r>
              <a:rPr lang="en-US" b="1" dirty="0"/>
              <a:t>worldwide energy database</a:t>
            </a:r>
            <a:r>
              <a:rPr lang="en-US" dirty="0"/>
              <a:t> with interconnected entities such as energy consumption, production, emissions, GDP, and population.</a:t>
            </a:r>
          </a:p>
          <a:p>
            <a:pPr marL="379730" marR="9525" indent="-367665" algn="just">
              <a:lnSpc>
                <a:spcPct val="119500"/>
              </a:lnSpc>
              <a:spcBef>
                <a:spcPts val="90"/>
              </a:spcBef>
              <a:buFont typeface="Arial"/>
              <a:buChar char="•"/>
              <a:tabLst>
                <a:tab pos="379730" algn="l"/>
                <a:tab pos="1250315" algn="l"/>
                <a:tab pos="2449830" algn="l"/>
                <a:tab pos="3328035" algn="l"/>
                <a:tab pos="4934585" algn="l"/>
                <a:tab pos="6482715" algn="l"/>
                <a:tab pos="8140700" algn="l"/>
                <a:tab pos="9863455" algn="l"/>
                <a:tab pos="12406630" algn="l"/>
                <a:tab pos="12982575" algn="l"/>
                <a:tab pos="14940280" algn="l"/>
              </a:tabLst>
            </a:pPr>
            <a:r>
              <a:rPr lang="en-US" dirty="0"/>
              <a:t>It offers hands-on experience in understanding data relationships and global economic–environmental interactions.</a:t>
            </a:r>
          </a:p>
          <a:p>
            <a:pPr marL="379730" marR="9525" indent="-367665" algn="just">
              <a:lnSpc>
                <a:spcPct val="119500"/>
              </a:lnSpc>
              <a:spcBef>
                <a:spcPts val="90"/>
              </a:spcBef>
              <a:buFont typeface="Arial"/>
              <a:buChar char="•"/>
              <a:tabLst>
                <a:tab pos="379730" algn="l"/>
                <a:tab pos="1250315" algn="l"/>
                <a:tab pos="2449830" algn="l"/>
                <a:tab pos="3328035" algn="l"/>
                <a:tab pos="4934585" algn="l"/>
                <a:tab pos="6482715" algn="l"/>
                <a:tab pos="8140700" algn="l"/>
                <a:tab pos="9863455" algn="l"/>
                <a:tab pos="12406630" algn="l"/>
                <a:tab pos="12982575" algn="l"/>
                <a:tab pos="14940280" algn="l"/>
              </a:tabLst>
            </a:pPr>
            <a:r>
              <a:rPr lang="en-US" dirty="0"/>
              <a:t>Students will use SQL to extract and transform data, gaining valuable insights into energy trends.</a:t>
            </a:r>
          </a:p>
          <a:p>
            <a:pPr marL="379730" marR="9525" indent="-367665" algn="just">
              <a:lnSpc>
                <a:spcPct val="119500"/>
              </a:lnSpc>
              <a:spcBef>
                <a:spcPts val="90"/>
              </a:spcBef>
              <a:buFont typeface="Arial"/>
              <a:buChar char="•"/>
              <a:tabLst>
                <a:tab pos="379730" algn="l"/>
                <a:tab pos="1250315" algn="l"/>
                <a:tab pos="2449830" algn="l"/>
                <a:tab pos="3328035" algn="l"/>
                <a:tab pos="4934585" algn="l"/>
                <a:tab pos="6482715" algn="l"/>
                <a:tab pos="8140700" algn="l"/>
                <a:tab pos="9863455" algn="l"/>
                <a:tab pos="12406630" algn="l"/>
                <a:tab pos="12982575" algn="l"/>
                <a:tab pos="14940280" algn="l"/>
              </a:tabLst>
            </a:pPr>
            <a:r>
              <a:rPr lang="en-US" dirty="0"/>
              <a:t>The goal is to improve </a:t>
            </a:r>
            <a:r>
              <a:rPr lang="en-US" b="1" dirty="0"/>
              <a:t>decision-making and sustainability planning</a:t>
            </a:r>
            <a:r>
              <a:rPr lang="en-US" dirty="0"/>
              <a:t> through data-driven analysis.</a:t>
            </a:r>
            <a:endParaRPr spc="-10" dirty="0"/>
          </a:p>
        </p:txBody>
      </p:sp>
      <p:sp>
        <p:nvSpPr>
          <p:cNvPr id="4" name="object 4"/>
          <p:cNvSpPr txBox="1">
            <a:spLocks noGrp="1"/>
          </p:cNvSpPr>
          <p:nvPr>
            <p:ph type="title"/>
          </p:nvPr>
        </p:nvSpPr>
        <p:spPr>
          <a:prstGeom prst="rect">
            <a:avLst/>
          </a:prstGeom>
        </p:spPr>
        <p:txBody>
          <a:bodyPr vert="horz" wrap="square" lIns="0" tIns="515938" rIns="0" bIns="0" rtlCol="0">
            <a:spAutoFit/>
          </a:bodyPr>
          <a:lstStyle/>
          <a:p>
            <a:pPr marL="4780915">
              <a:lnSpc>
                <a:spcPct val="100000"/>
              </a:lnSpc>
              <a:spcBef>
                <a:spcPts val="105"/>
              </a:spcBef>
            </a:pPr>
            <a:r>
              <a:rPr sz="7200" spc="-10" dirty="0"/>
              <a:t>Introduction</a:t>
            </a:r>
            <a:endParaRPr sz="7200"/>
          </a:p>
        </p:txBody>
      </p:sp>
      <p:pic>
        <p:nvPicPr>
          <p:cNvPr id="5" name="object 5"/>
          <p:cNvPicPr/>
          <p:nvPr/>
        </p:nvPicPr>
        <p:blipFill>
          <a:blip r:embed="rId3" cstate="print"/>
          <a:stretch>
            <a:fillRect/>
          </a:stretch>
        </p:blipFill>
        <p:spPr>
          <a:xfrm>
            <a:off x="0" y="9525"/>
            <a:ext cx="4514849" cy="809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7">
            <a:extLst>
              <a:ext uri="{FF2B5EF4-FFF2-40B4-BE49-F238E27FC236}">
                <a16:creationId xmlns:a16="http://schemas.microsoft.com/office/drawing/2014/main" id="{2D4D76B0-088B-624F-80EA-0C35D9F82CA5}"/>
              </a:ext>
            </a:extLst>
          </p:cNvPr>
          <p:cNvPicPr/>
          <p:nvPr/>
        </p:nvPicPr>
        <p:blipFill>
          <a:blip r:embed="rId2" cstate="print"/>
          <a:stretch>
            <a:fillRect/>
          </a:stretch>
        </p:blipFill>
        <p:spPr>
          <a:xfrm>
            <a:off x="0" y="9525"/>
            <a:ext cx="4514849" cy="809625"/>
          </a:xfrm>
          <a:prstGeom prst="rect">
            <a:avLst/>
          </a:prstGeom>
        </p:spPr>
      </p:pic>
      <p:sp>
        <p:nvSpPr>
          <p:cNvPr id="3" name="object 6">
            <a:extLst>
              <a:ext uri="{FF2B5EF4-FFF2-40B4-BE49-F238E27FC236}">
                <a16:creationId xmlns:a16="http://schemas.microsoft.com/office/drawing/2014/main" id="{60B40EE4-4CEC-4720-9E3A-C7C743CC5EB5}"/>
              </a:ext>
            </a:extLst>
          </p:cNvPr>
          <p:cNvSpPr txBox="1">
            <a:spLocks/>
          </p:cNvSpPr>
          <p:nvPr/>
        </p:nvSpPr>
        <p:spPr>
          <a:xfrm>
            <a:off x="7661275" y="400367"/>
            <a:ext cx="2534285" cy="1123950"/>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en-IN" sz="7200" spc="-670"/>
              <a:t>T</a:t>
            </a:r>
            <a:r>
              <a:rPr lang="en-IN" sz="7200" spc="5"/>
              <a:t>a</a:t>
            </a:r>
            <a:r>
              <a:rPr lang="en-IN" sz="7200" spc="40"/>
              <a:t>b</a:t>
            </a:r>
            <a:r>
              <a:rPr lang="en-IN" sz="7200" spc="-25"/>
              <a:t>l</a:t>
            </a:r>
            <a:r>
              <a:rPr lang="en-IN" sz="7200" spc="10"/>
              <a:t>es</a:t>
            </a:r>
            <a:endParaRPr lang="en-IN" sz="7200" dirty="0"/>
          </a:p>
        </p:txBody>
      </p:sp>
      <p:sp>
        <p:nvSpPr>
          <p:cNvPr id="4" name="object 2">
            <a:extLst>
              <a:ext uri="{FF2B5EF4-FFF2-40B4-BE49-F238E27FC236}">
                <a16:creationId xmlns:a16="http://schemas.microsoft.com/office/drawing/2014/main" id="{8A27C124-CAFB-CFEE-DF5A-13E80BD979F5}"/>
              </a:ext>
            </a:extLst>
          </p:cNvPr>
          <p:cNvSpPr txBox="1"/>
          <p:nvPr/>
        </p:nvSpPr>
        <p:spPr>
          <a:xfrm>
            <a:off x="2806064" y="1605914"/>
            <a:ext cx="3441700" cy="666750"/>
          </a:xfrm>
          <a:prstGeom prst="rect">
            <a:avLst/>
          </a:prstGeom>
        </p:spPr>
        <p:txBody>
          <a:bodyPr vert="horz" wrap="square" lIns="0" tIns="13335" rIns="0" bIns="0" rtlCol="0">
            <a:spAutoFit/>
          </a:bodyPr>
          <a:lstStyle/>
          <a:p>
            <a:pPr marL="12700">
              <a:lnSpc>
                <a:spcPct val="100000"/>
              </a:lnSpc>
              <a:spcBef>
                <a:spcPts val="105"/>
              </a:spcBef>
            </a:pPr>
            <a:r>
              <a:rPr lang="en-IN" sz="4200" b="1" spc="-200" dirty="0">
                <a:latin typeface="Times New Roman"/>
                <a:cs typeface="Times New Roman"/>
              </a:rPr>
              <a:t>Country</a:t>
            </a:r>
            <a:r>
              <a:rPr sz="4200" b="1" spc="-200" dirty="0">
                <a:latin typeface="Times New Roman"/>
                <a:cs typeface="Times New Roman"/>
              </a:rPr>
              <a:t> </a:t>
            </a:r>
            <a:r>
              <a:rPr sz="4200" b="1" spc="-60" dirty="0">
                <a:latin typeface="Times New Roman"/>
                <a:cs typeface="Times New Roman"/>
              </a:rPr>
              <a:t>Table</a:t>
            </a:r>
            <a:endParaRPr sz="4200" dirty="0">
              <a:latin typeface="Times New Roman"/>
              <a:cs typeface="Times New Roman"/>
            </a:endParaRPr>
          </a:p>
        </p:txBody>
      </p:sp>
      <p:sp>
        <p:nvSpPr>
          <p:cNvPr id="5" name="object 3">
            <a:extLst>
              <a:ext uri="{FF2B5EF4-FFF2-40B4-BE49-F238E27FC236}">
                <a16:creationId xmlns:a16="http://schemas.microsoft.com/office/drawing/2014/main" id="{02D95374-1E76-9D12-6AC7-29092DC64715}"/>
              </a:ext>
            </a:extLst>
          </p:cNvPr>
          <p:cNvSpPr txBox="1"/>
          <p:nvPr/>
        </p:nvSpPr>
        <p:spPr>
          <a:xfrm>
            <a:off x="2806064" y="6198145"/>
            <a:ext cx="3861435" cy="666115"/>
          </a:xfrm>
          <a:prstGeom prst="rect">
            <a:avLst/>
          </a:prstGeom>
        </p:spPr>
        <p:txBody>
          <a:bodyPr vert="horz" wrap="square" lIns="0" tIns="12700" rIns="0" bIns="0" rtlCol="0">
            <a:spAutoFit/>
          </a:bodyPr>
          <a:lstStyle/>
          <a:p>
            <a:pPr marL="12700">
              <a:lnSpc>
                <a:spcPct val="100000"/>
              </a:lnSpc>
              <a:spcBef>
                <a:spcPts val="100"/>
              </a:spcBef>
            </a:pPr>
            <a:r>
              <a:rPr lang="en-IN" sz="4200" b="1" spc="-229" dirty="0">
                <a:latin typeface="Times New Roman"/>
                <a:cs typeface="Times New Roman"/>
              </a:rPr>
              <a:t>Production</a:t>
            </a:r>
            <a:r>
              <a:rPr sz="4200" b="1" spc="-229" dirty="0">
                <a:latin typeface="Times New Roman"/>
                <a:cs typeface="Times New Roman"/>
              </a:rPr>
              <a:t> </a:t>
            </a:r>
            <a:r>
              <a:rPr sz="4200" b="1" spc="-50" dirty="0">
                <a:latin typeface="Times New Roman"/>
                <a:cs typeface="Times New Roman"/>
              </a:rPr>
              <a:t>Table</a:t>
            </a:r>
            <a:endParaRPr sz="4200" dirty="0">
              <a:latin typeface="Times New Roman"/>
              <a:cs typeface="Times New Roman"/>
            </a:endParaRPr>
          </a:p>
        </p:txBody>
      </p:sp>
      <p:sp>
        <p:nvSpPr>
          <p:cNvPr id="6" name="object 4">
            <a:extLst>
              <a:ext uri="{FF2B5EF4-FFF2-40B4-BE49-F238E27FC236}">
                <a16:creationId xmlns:a16="http://schemas.microsoft.com/office/drawing/2014/main" id="{0982373B-3E1C-9AAE-0F61-E8F8377F2ED0}"/>
              </a:ext>
            </a:extLst>
          </p:cNvPr>
          <p:cNvSpPr txBox="1"/>
          <p:nvPr/>
        </p:nvSpPr>
        <p:spPr>
          <a:xfrm>
            <a:off x="11766294" y="1606296"/>
            <a:ext cx="4692905" cy="659796"/>
          </a:xfrm>
          <a:prstGeom prst="rect">
            <a:avLst/>
          </a:prstGeom>
        </p:spPr>
        <p:txBody>
          <a:bodyPr vert="horz" wrap="square" lIns="0" tIns="13335" rIns="0" bIns="0" rtlCol="0">
            <a:spAutoFit/>
          </a:bodyPr>
          <a:lstStyle/>
          <a:p>
            <a:pPr marL="12700">
              <a:lnSpc>
                <a:spcPct val="100000"/>
              </a:lnSpc>
              <a:spcBef>
                <a:spcPts val="105"/>
              </a:spcBef>
            </a:pPr>
            <a:r>
              <a:rPr lang="en-IN" sz="4200" b="1" spc="-145" dirty="0">
                <a:latin typeface="Times New Roman"/>
                <a:cs typeface="Times New Roman"/>
              </a:rPr>
              <a:t>Consumption</a:t>
            </a:r>
            <a:r>
              <a:rPr sz="4200" b="1" spc="-145" dirty="0">
                <a:latin typeface="Times New Roman"/>
                <a:cs typeface="Times New Roman"/>
              </a:rPr>
              <a:t> </a:t>
            </a:r>
            <a:r>
              <a:rPr sz="4200" b="1" spc="-60" dirty="0">
                <a:latin typeface="Times New Roman"/>
                <a:cs typeface="Times New Roman"/>
              </a:rPr>
              <a:t>Table</a:t>
            </a:r>
            <a:endParaRPr sz="4200" dirty="0">
              <a:latin typeface="Times New Roman"/>
              <a:cs typeface="Times New Roman"/>
            </a:endParaRPr>
          </a:p>
        </p:txBody>
      </p:sp>
      <p:sp>
        <p:nvSpPr>
          <p:cNvPr id="7" name="object 5">
            <a:extLst>
              <a:ext uri="{FF2B5EF4-FFF2-40B4-BE49-F238E27FC236}">
                <a16:creationId xmlns:a16="http://schemas.microsoft.com/office/drawing/2014/main" id="{DC541D4D-A576-6627-35D8-CE2ACF56967A}"/>
              </a:ext>
            </a:extLst>
          </p:cNvPr>
          <p:cNvSpPr txBox="1"/>
          <p:nvPr/>
        </p:nvSpPr>
        <p:spPr>
          <a:xfrm>
            <a:off x="12366441" y="5918288"/>
            <a:ext cx="3861435" cy="659155"/>
          </a:xfrm>
          <a:prstGeom prst="rect">
            <a:avLst/>
          </a:prstGeom>
        </p:spPr>
        <p:txBody>
          <a:bodyPr vert="horz" wrap="square" lIns="0" tIns="12700" rIns="0" bIns="0" rtlCol="0">
            <a:spAutoFit/>
          </a:bodyPr>
          <a:lstStyle/>
          <a:p>
            <a:pPr marL="12700">
              <a:lnSpc>
                <a:spcPct val="100000"/>
              </a:lnSpc>
              <a:spcBef>
                <a:spcPts val="100"/>
              </a:spcBef>
            </a:pPr>
            <a:r>
              <a:rPr lang="en-IN" sz="4200" b="1" spc="-55" dirty="0">
                <a:latin typeface="Times New Roman"/>
                <a:cs typeface="Times New Roman"/>
              </a:rPr>
              <a:t>Emission </a:t>
            </a:r>
            <a:r>
              <a:rPr sz="4200" b="1" spc="-55" dirty="0">
                <a:latin typeface="Times New Roman"/>
                <a:cs typeface="Times New Roman"/>
              </a:rPr>
              <a:t>Table</a:t>
            </a:r>
            <a:endParaRPr sz="4200" dirty="0">
              <a:latin typeface="Times New Roman"/>
              <a:cs typeface="Times New Roman"/>
            </a:endParaRPr>
          </a:p>
        </p:txBody>
      </p:sp>
      <p:pic>
        <p:nvPicPr>
          <p:cNvPr id="9" name="Picture 8">
            <a:extLst>
              <a:ext uri="{FF2B5EF4-FFF2-40B4-BE49-F238E27FC236}">
                <a16:creationId xmlns:a16="http://schemas.microsoft.com/office/drawing/2014/main" id="{6C18BFBC-13F7-CE6A-672E-9D4527D1E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310" y="3181741"/>
            <a:ext cx="7463586" cy="1961759"/>
          </a:xfrm>
          <a:prstGeom prst="rect">
            <a:avLst/>
          </a:prstGeom>
        </p:spPr>
      </p:pic>
      <p:pic>
        <p:nvPicPr>
          <p:cNvPr id="11" name="Picture 10">
            <a:extLst>
              <a:ext uri="{FF2B5EF4-FFF2-40B4-BE49-F238E27FC236}">
                <a16:creationId xmlns:a16="http://schemas.microsoft.com/office/drawing/2014/main" id="{2CFB2C47-4216-47CB-E614-50F4A397F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7081932"/>
            <a:ext cx="7502607" cy="1969010"/>
          </a:xfrm>
          <a:prstGeom prst="rect">
            <a:avLst/>
          </a:prstGeom>
        </p:spPr>
      </p:pic>
      <p:pic>
        <p:nvPicPr>
          <p:cNvPr id="13" name="Picture 12">
            <a:extLst>
              <a:ext uri="{FF2B5EF4-FFF2-40B4-BE49-F238E27FC236}">
                <a16:creationId xmlns:a16="http://schemas.microsoft.com/office/drawing/2014/main" id="{78616A8F-9DF0-E0ED-1505-8A0E05BADC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6879" y="3185428"/>
            <a:ext cx="7571733" cy="1958072"/>
          </a:xfrm>
          <a:prstGeom prst="rect">
            <a:avLst/>
          </a:prstGeom>
        </p:spPr>
      </p:pic>
      <p:pic>
        <p:nvPicPr>
          <p:cNvPr id="15" name="Picture 14">
            <a:extLst>
              <a:ext uri="{FF2B5EF4-FFF2-40B4-BE49-F238E27FC236}">
                <a16:creationId xmlns:a16="http://schemas.microsoft.com/office/drawing/2014/main" id="{8DEED293-DF1E-A4EE-0F22-05430CFEFF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6879" y="6864260"/>
            <a:ext cx="7502607" cy="2071272"/>
          </a:xfrm>
          <a:prstGeom prst="rect">
            <a:avLst/>
          </a:prstGeom>
        </p:spPr>
      </p:pic>
    </p:spTree>
    <p:extLst>
      <p:ext uri="{BB962C8B-B14F-4D97-AF65-F5344CB8AC3E}">
        <p14:creationId xmlns:p14="http://schemas.microsoft.com/office/powerpoint/2010/main" val="294372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9">
            <a:extLst>
              <a:ext uri="{FF2B5EF4-FFF2-40B4-BE49-F238E27FC236}">
                <a16:creationId xmlns:a16="http://schemas.microsoft.com/office/drawing/2014/main" id="{8C9CF755-5E55-DCF2-C57F-287F6373E19C}"/>
              </a:ext>
            </a:extLst>
          </p:cNvPr>
          <p:cNvPicPr/>
          <p:nvPr/>
        </p:nvPicPr>
        <p:blipFill>
          <a:blip r:embed="rId2" cstate="print"/>
          <a:stretch>
            <a:fillRect/>
          </a:stretch>
        </p:blipFill>
        <p:spPr>
          <a:xfrm>
            <a:off x="0" y="9525"/>
            <a:ext cx="4514849" cy="809625"/>
          </a:xfrm>
          <a:prstGeom prst="rect">
            <a:avLst/>
          </a:prstGeom>
        </p:spPr>
      </p:pic>
      <p:sp>
        <p:nvSpPr>
          <p:cNvPr id="3" name="object 7">
            <a:extLst>
              <a:ext uri="{FF2B5EF4-FFF2-40B4-BE49-F238E27FC236}">
                <a16:creationId xmlns:a16="http://schemas.microsoft.com/office/drawing/2014/main" id="{713A61BF-306E-125C-4DBB-4E9671AF9CCE}"/>
              </a:ext>
            </a:extLst>
          </p:cNvPr>
          <p:cNvSpPr txBox="1">
            <a:spLocks/>
          </p:cNvSpPr>
          <p:nvPr/>
        </p:nvSpPr>
        <p:spPr>
          <a:xfrm>
            <a:off x="7521575" y="295592"/>
            <a:ext cx="2816225" cy="1249680"/>
          </a:xfrm>
          <a:prstGeom prst="rect">
            <a:avLst/>
          </a:prstGeom>
        </p:spPr>
        <p:txBody>
          <a:bodyPr vert="horz" wrap="square" lIns="0" tIns="16510" rIns="0" bIns="0" rtlCol="0">
            <a:spAutoFit/>
          </a:bodyPr>
          <a:lstStyle>
            <a:lvl1pPr>
              <a:defRPr>
                <a:latin typeface="+mj-lt"/>
                <a:ea typeface="+mj-ea"/>
                <a:cs typeface="+mj-cs"/>
              </a:defRPr>
            </a:lvl1pPr>
          </a:lstStyle>
          <a:p>
            <a:pPr marL="12700">
              <a:spcBef>
                <a:spcPts val="130"/>
              </a:spcBef>
            </a:pPr>
            <a:r>
              <a:rPr lang="en-IN" sz="8000" spc="-760"/>
              <a:t>T</a:t>
            </a:r>
            <a:r>
              <a:rPr lang="en-IN" sz="8000" spc="50"/>
              <a:t>a</a:t>
            </a:r>
            <a:r>
              <a:rPr lang="en-IN" sz="8000" spc="-25"/>
              <a:t>b</a:t>
            </a:r>
            <a:r>
              <a:rPr lang="en-IN" sz="8000" spc="15"/>
              <a:t>les</a:t>
            </a:r>
            <a:endParaRPr lang="en-IN" sz="8000" dirty="0"/>
          </a:p>
        </p:txBody>
      </p:sp>
      <p:pic>
        <p:nvPicPr>
          <p:cNvPr id="7" name="Picture 6">
            <a:extLst>
              <a:ext uri="{FF2B5EF4-FFF2-40B4-BE49-F238E27FC236}">
                <a16:creationId xmlns:a16="http://schemas.microsoft.com/office/drawing/2014/main" id="{526D5DD3-9B91-C98D-A0BB-98FBE205A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5143500"/>
            <a:ext cx="7304314" cy="2224303"/>
          </a:xfrm>
          <a:prstGeom prst="rect">
            <a:avLst/>
          </a:prstGeom>
        </p:spPr>
      </p:pic>
      <p:pic>
        <p:nvPicPr>
          <p:cNvPr id="9" name="Picture 8">
            <a:extLst>
              <a:ext uri="{FF2B5EF4-FFF2-40B4-BE49-F238E27FC236}">
                <a16:creationId xmlns:a16="http://schemas.microsoft.com/office/drawing/2014/main" id="{09B79226-0051-B9E9-E886-9F605F557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941" y="5139813"/>
            <a:ext cx="8369037" cy="2224302"/>
          </a:xfrm>
          <a:prstGeom prst="rect">
            <a:avLst/>
          </a:prstGeom>
        </p:spPr>
      </p:pic>
      <p:sp>
        <p:nvSpPr>
          <p:cNvPr id="12" name="object 2">
            <a:extLst>
              <a:ext uri="{FF2B5EF4-FFF2-40B4-BE49-F238E27FC236}">
                <a16:creationId xmlns:a16="http://schemas.microsoft.com/office/drawing/2014/main" id="{8C82428A-1D22-0E50-7473-0483BFE0CD17}"/>
              </a:ext>
            </a:extLst>
          </p:cNvPr>
          <p:cNvSpPr txBox="1"/>
          <p:nvPr/>
        </p:nvSpPr>
        <p:spPr>
          <a:xfrm>
            <a:off x="2286000" y="3376149"/>
            <a:ext cx="3441700" cy="666750"/>
          </a:xfrm>
          <a:prstGeom prst="rect">
            <a:avLst/>
          </a:prstGeom>
        </p:spPr>
        <p:txBody>
          <a:bodyPr vert="horz" wrap="square" lIns="0" tIns="13335" rIns="0" bIns="0" rtlCol="0">
            <a:spAutoFit/>
          </a:bodyPr>
          <a:lstStyle/>
          <a:p>
            <a:pPr marL="12700">
              <a:lnSpc>
                <a:spcPct val="100000"/>
              </a:lnSpc>
              <a:spcBef>
                <a:spcPts val="105"/>
              </a:spcBef>
            </a:pPr>
            <a:r>
              <a:rPr lang="en-IN" sz="4200" b="1" spc="-200" dirty="0">
                <a:latin typeface="Times New Roman"/>
                <a:cs typeface="Times New Roman"/>
              </a:rPr>
              <a:t>GDP</a:t>
            </a:r>
            <a:r>
              <a:rPr sz="4200" b="1" spc="-200" dirty="0">
                <a:latin typeface="Times New Roman"/>
                <a:cs typeface="Times New Roman"/>
              </a:rPr>
              <a:t> </a:t>
            </a:r>
            <a:r>
              <a:rPr sz="4200" b="1" spc="-60" dirty="0">
                <a:latin typeface="Times New Roman"/>
                <a:cs typeface="Times New Roman"/>
              </a:rPr>
              <a:t>Table</a:t>
            </a:r>
            <a:endParaRPr sz="4200" dirty="0">
              <a:latin typeface="Times New Roman"/>
              <a:cs typeface="Times New Roman"/>
            </a:endParaRPr>
          </a:p>
        </p:txBody>
      </p:sp>
      <p:sp>
        <p:nvSpPr>
          <p:cNvPr id="13" name="object 4">
            <a:extLst>
              <a:ext uri="{FF2B5EF4-FFF2-40B4-BE49-F238E27FC236}">
                <a16:creationId xmlns:a16="http://schemas.microsoft.com/office/drawing/2014/main" id="{70D5DBD0-5A47-A9E7-50B9-6DFB6B8F290B}"/>
              </a:ext>
            </a:extLst>
          </p:cNvPr>
          <p:cNvSpPr txBox="1"/>
          <p:nvPr/>
        </p:nvSpPr>
        <p:spPr>
          <a:xfrm>
            <a:off x="11246230" y="3376531"/>
            <a:ext cx="4692905" cy="659796"/>
          </a:xfrm>
          <a:prstGeom prst="rect">
            <a:avLst/>
          </a:prstGeom>
        </p:spPr>
        <p:txBody>
          <a:bodyPr vert="horz" wrap="square" lIns="0" tIns="13335" rIns="0" bIns="0" rtlCol="0">
            <a:spAutoFit/>
          </a:bodyPr>
          <a:lstStyle/>
          <a:p>
            <a:pPr marL="12700">
              <a:lnSpc>
                <a:spcPct val="100000"/>
              </a:lnSpc>
              <a:spcBef>
                <a:spcPts val="105"/>
              </a:spcBef>
            </a:pPr>
            <a:r>
              <a:rPr lang="en-IN" sz="4200" b="1" spc="-145" dirty="0">
                <a:latin typeface="Times New Roman"/>
                <a:cs typeface="Times New Roman"/>
              </a:rPr>
              <a:t>Consumption</a:t>
            </a:r>
            <a:r>
              <a:rPr sz="4200" b="1" spc="-145" dirty="0">
                <a:latin typeface="Times New Roman"/>
                <a:cs typeface="Times New Roman"/>
              </a:rPr>
              <a:t> </a:t>
            </a:r>
            <a:r>
              <a:rPr sz="4200" b="1" spc="-60" dirty="0">
                <a:latin typeface="Times New Roman"/>
                <a:cs typeface="Times New Roman"/>
              </a:rPr>
              <a:t>Table</a:t>
            </a:r>
            <a:endParaRPr sz="4200" dirty="0">
              <a:latin typeface="Times New Roman"/>
              <a:cs typeface="Times New Roman"/>
            </a:endParaRPr>
          </a:p>
        </p:txBody>
      </p:sp>
    </p:spTree>
    <p:extLst>
      <p:ext uri="{BB962C8B-B14F-4D97-AF65-F5344CB8AC3E}">
        <p14:creationId xmlns:p14="http://schemas.microsoft.com/office/powerpoint/2010/main" val="2527105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77724" rIns="0" bIns="0" rtlCol="0">
            <a:spAutoFit/>
          </a:bodyPr>
          <a:lstStyle/>
          <a:p>
            <a:pPr marL="4700905">
              <a:lnSpc>
                <a:spcPct val="100000"/>
              </a:lnSpc>
              <a:spcBef>
                <a:spcPts val="130"/>
              </a:spcBef>
            </a:pPr>
            <a:r>
              <a:rPr sz="8000" dirty="0"/>
              <a:t>ER</a:t>
            </a:r>
            <a:r>
              <a:rPr sz="8000" spc="-30" dirty="0"/>
              <a:t> </a:t>
            </a:r>
            <a:r>
              <a:rPr sz="8000" spc="-10" dirty="0"/>
              <a:t>Diagram</a:t>
            </a:r>
            <a:endParaRPr sz="8000"/>
          </a:p>
        </p:txBody>
      </p:sp>
      <p:pic>
        <p:nvPicPr>
          <p:cNvPr id="4" name="object 4"/>
          <p:cNvPicPr/>
          <p:nvPr/>
        </p:nvPicPr>
        <p:blipFill>
          <a:blip r:embed="rId2" cstate="print"/>
          <a:stretch>
            <a:fillRect/>
          </a:stretch>
        </p:blipFill>
        <p:spPr>
          <a:xfrm>
            <a:off x="0" y="9525"/>
            <a:ext cx="4514849" cy="809625"/>
          </a:xfrm>
          <a:prstGeom prst="rect">
            <a:avLst/>
          </a:prstGeom>
        </p:spPr>
      </p:pic>
      <p:pic>
        <p:nvPicPr>
          <p:cNvPr id="6" name="Picture 5">
            <a:extLst>
              <a:ext uri="{FF2B5EF4-FFF2-40B4-BE49-F238E27FC236}">
                <a16:creationId xmlns:a16="http://schemas.microsoft.com/office/drawing/2014/main" id="{11E5AB1E-452D-6E27-DC3C-5FB429783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638300"/>
            <a:ext cx="16154400" cy="8064366"/>
          </a:xfrm>
          <a:prstGeom prst="rect">
            <a:avLst/>
          </a:prstGeom>
          <a:solidFill>
            <a:srgbClr val="FF0000"/>
          </a:solid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5940" y="2329281"/>
            <a:ext cx="15378810" cy="6554679"/>
          </a:xfrm>
          <a:prstGeom prst="rect">
            <a:avLst/>
          </a:prstGeom>
        </p:spPr>
        <p:txBody>
          <a:bodyPr vert="horz" wrap="square" lIns="0" tIns="8255" rIns="0" bIns="0" rtlCol="0">
            <a:spAutoFit/>
          </a:bodyPr>
          <a:lstStyle/>
          <a:p>
            <a:pPr marL="12700" marR="5080" algn="just">
              <a:lnSpc>
                <a:spcPct val="118900"/>
              </a:lnSpc>
              <a:spcBef>
                <a:spcPts val="65"/>
              </a:spcBef>
            </a:pPr>
            <a:r>
              <a:rPr lang="en-US" sz="3600" dirty="0"/>
              <a:t>In the dynamic landscape of the global energy sector, managing and analyzing large volumes of data related to energy production, consumption, emissions, and resources is crucial for sustainable operations and informed decision-making. This project aims to design and implement a relational database system that captures essential energy sector activities and enables users to retrieve and analyze data through SQL. The system will support complex queries to identify key insights such as top energy-consuming countries, leading energy producers, and emission trends, while reinforcing practical SQL skills including joins, aggregations, subqueries, and filtering.</a:t>
            </a:r>
            <a:endParaRPr sz="3600" dirty="0">
              <a:latin typeface="Calibri"/>
              <a:cs typeface="Calibri"/>
            </a:endParaRPr>
          </a:p>
        </p:txBody>
      </p:sp>
      <p:sp>
        <p:nvSpPr>
          <p:cNvPr id="3" name="object 3"/>
          <p:cNvSpPr txBox="1">
            <a:spLocks noGrp="1"/>
          </p:cNvSpPr>
          <p:nvPr>
            <p:ph type="title"/>
          </p:nvPr>
        </p:nvSpPr>
        <p:spPr>
          <a:prstGeom prst="rect">
            <a:avLst/>
          </a:prstGeom>
        </p:spPr>
        <p:txBody>
          <a:bodyPr vert="horz" wrap="square" lIns="0" tIns="621030" rIns="0" bIns="0" rtlCol="0">
            <a:spAutoFit/>
          </a:bodyPr>
          <a:lstStyle/>
          <a:p>
            <a:pPr marL="3359150">
              <a:lnSpc>
                <a:spcPct val="100000"/>
              </a:lnSpc>
              <a:spcBef>
                <a:spcPts val="105"/>
              </a:spcBef>
            </a:pPr>
            <a:r>
              <a:rPr sz="7200" dirty="0"/>
              <a:t>Problem</a:t>
            </a:r>
            <a:r>
              <a:rPr sz="7200" spc="-245" dirty="0"/>
              <a:t> </a:t>
            </a:r>
            <a:r>
              <a:rPr sz="7200" spc="-10" dirty="0"/>
              <a:t>Statement</a:t>
            </a:r>
            <a:endParaRPr sz="7200"/>
          </a:p>
        </p:txBody>
      </p:sp>
      <p:pic>
        <p:nvPicPr>
          <p:cNvPr id="4" name="object 4"/>
          <p:cNvPicPr/>
          <p:nvPr/>
        </p:nvPicPr>
        <p:blipFill>
          <a:blip r:embed="rId2" cstate="print"/>
          <a:stretch>
            <a:fillRect/>
          </a:stretch>
        </p:blipFill>
        <p:spPr>
          <a:xfrm>
            <a:off x="0" y="9525"/>
            <a:ext cx="4514849" cy="809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098356" y="469137"/>
            <a:ext cx="19378982" cy="1315680"/>
          </a:xfrm>
          <a:prstGeom prst="rect">
            <a:avLst/>
          </a:prstGeom>
        </p:spPr>
        <p:txBody>
          <a:bodyPr vert="horz" wrap="square" lIns="0" tIns="662876" rIns="0" bIns="0" rtlCol="0">
            <a:spAutoFit/>
          </a:bodyPr>
          <a:lstStyle/>
          <a:p>
            <a:pPr marL="1724025" algn="ctr">
              <a:lnSpc>
                <a:spcPct val="100000"/>
              </a:lnSpc>
              <a:spcBef>
                <a:spcPts val="105"/>
              </a:spcBef>
            </a:pPr>
            <a:r>
              <a:rPr lang="en-US" sz="4200" dirty="0"/>
              <a:t>1.What is the total emission per country for the most recent year available?</a:t>
            </a:r>
            <a:endParaRPr sz="4200" dirty="0"/>
          </a:p>
        </p:txBody>
      </p:sp>
      <p:pic>
        <p:nvPicPr>
          <p:cNvPr id="7" name="object 7"/>
          <p:cNvPicPr/>
          <p:nvPr/>
        </p:nvPicPr>
        <p:blipFill>
          <a:blip r:embed="rId2" cstate="print"/>
          <a:stretch>
            <a:fillRect/>
          </a:stretch>
        </p:blipFill>
        <p:spPr>
          <a:xfrm>
            <a:off x="0" y="9525"/>
            <a:ext cx="4314824" cy="781050"/>
          </a:xfrm>
          <a:prstGeom prst="rect">
            <a:avLst/>
          </a:prstGeom>
        </p:spPr>
      </p:pic>
      <p:pic>
        <p:nvPicPr>
          <p:cNvPr id="9" name="Picture 8">
            <a:extLst>
              <a:ext uri="{FF2B5EF4-FFF2-40B4-BE49-F238E27FC236}">
                <a16:creationId xmlns:a16="http://schemas.microsoft.com/office/drawing/2014/main" id="{DDA57EBD-444E-AA30-F932-C86644B29567}"/>
              </a:ext>
            </a:extLst>
          </p:cNvPr>
          <p:cNvPicPr>
            <a:picLocks noChangeAspect="1"/>
          </p:cNvPicPr>
          <p:nvPr/>
        </p:nvPicPr>
        <p:blipFill>
          <a:blip r:embed="rId3"/>
          <a:stretch>
            <a:fillRect/>
          </a:stretch>
        </p:blipFill>
        <p:spPr>
          <a:xfrm>
            <a:off x="1600200" y="2291741"/>
            <a:ext cx="8406583" cy="2714625"/>
          </a:xfrm>
          <a:prstGeom prst="rect">
            <a:avLst/>
          </a:prstGeom>
          <a:scene3d>
            <a:camera prst="orthographicFront"/>
            <a:lightRig rig="threePt" dir="t"/>
          </a:scene3d>
          <a:sp3d>
            <a:bevelT prst="slope"/>
          </a:sp3d>
        </p:spPr>
      </p:pic>
      <p:pic>
        <p:nvPicPr>
          <p:cNvPr id="11" name="Picture 10">
            <a:extLst>
              <a:ext uri="{FF2B5EF4-FFF2-40B4-BE49-F238E27FC236}">
                <a16:creationId xmlns:a16="http://schemas.microsoft.com/office/drawing/2014/main" id="{468420D5-7728-5690-4FDA-3FE5A7629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1803" y="5625581"/>
            <a:ext cx="5374409" cy="4343400"/>
          </a:xfrm>
          <a:prstGeom prst="rect">
            <a:avLst/>
          </a:prstGeom>
          <a:scene3d>
            <a:camera prst="orthographicFront"/>
            <a:lightRig rig="threePt" dir="t"/>
          </a:scene3d>
          <a:sp3d>
            <a:bevelT w="165100" prst="coolSlant"/>
          </a:sp3d>
        </p:spPr>
      </p:pic>
      <p:pic>
        <p:nvPicPr>
          <p:cNvPr id="15" name="Picture 14">
            <a:extLst>
              <a:ext uri="{FF2B5EF4-FFF2-40B4-BE49-F238E27FC236}">
                <a16:creationId xmlns:a16="http://schemas.microsoft.com/office/drawing/2014/main" id="{EEAE7970-1B11-4745-8A41-93995DDD9C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5653849"/>
            <a:ext cx="6756123" cy="3818678"/>
          </a:xfrm>
          <a:prstGeom prst="rect">
            <a:avLst/>
          </a:prstGeom>
          <a:scene3d>
            <a:camera prst="orthographicFront"/>
            <a:lightRig rig="threePt" dir="t"/>
          </a:scene3d>
          <a:sp3d>
            <a:bevelT w="165100" prst="coolSlant"/>
          </a:sp3d>
        </p:spPr>
      </p:pic>
      <p:pic>
        <p:nvPicPr>
          <p:cNvPr id="1028" name="Picture 4">
            <a:extLst>
              <a:ext uri="{FF2B5EF4-FFF2-40B4-BE49-F238E27FC236}">
                <a16:creationId xmlns:a16="http://schemas.microsoft.com/office/drawing/2014/main" id="{95BD7192-8481-2E67-D5F1-50997CA1BD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9000" y="2031813"/>
            <a:ext cx="6399612" cy="3346772"/>
          </a:xfrm>
          <a:prstGeom prst="rect">
            <a:avLst/>
          </a:prstGeom>
          <a:noFill/>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695195" y="295592"/>
            <a:ext cx="15100300" cy="1294905"/>
          </a:xfrm>
          <a:prstGeom prst="rect">
            <a:avLst/>
          </a:prstGeom>
        </p:spPr>
        <p:txBody>
          <a:bodyPr vert="horz" wrap="square" lIns="0" tIns="680402" rIns="0" bIns="0" rtlCol="0">
            <a:spAutoFit/>
          </a:bodyPr>
          <a:lstStyle/>
          <a:p>
            <a:pPr marL="698500">
              <a:lnSpc>
                <a:spcPct val="100000"/>
              </a:lnSpc>
              <a:spcBef>
                <a:spcPts val="130"/>
              </a:spcBef>
            </a:pPr>
            <a:r>
              <a:rPr lang="en-US" dirty="0"/>
              <a:t>2.What are the top 5 countries by GDP in the most recent year?</a:t>
            </a:r>
            <a:endParaRPr spc="-10" dirty="0"/>
          </a:p>
        </p:txBody>
      </p:sp>
      <p:pic>
        <p:nvPicPr>
          <p:cNvPr id="7" name="object 7"/>
          <p:cNvPicPr/>
          <p:nvPr/>
        </p:nvPicPr>
        <p:blipFill>
          <a:blip r:embed="rId2" cstate="print"/>
          <a:stretch>
            <a:fillRect/>
          </a:stretch>
        </p:blipFill>
        <p:spPr>
          <a:xfrm>
            <a:off x="0" y="9525"/>
            <a:ext cx="4514849" cy="809625"/>
          </a:xfrm>
          <a:prstGeom prst="rect">
            <a:avLst/>
          </a:prstGeom>
        </p:spPr>
      </p:pic>
      <p:pic>
        <p:nvPicPr>
          <p:cNvPr id="9" name="Picture 8">
            <a:extLst>
              <a:ext uri="{FF2B5EF4-FFF2-40B4-BE49-F238E27FC236}">
                <a16:creationId xmlns:a16="http://schemas.microsoft.com/office/drawing/2014/main" id="{2BAA8DC9-FE26-CAE2-625A-D396EFD37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692" y="2415207"/>
            <a:ext cx="7444864" cy="3033093"/>
          </a:xfrm>
          <a:prstGeom prst="rect">
            <a:avLst/>
          </a:prstGeom>
        </p:spPr>
      </p:pic>
      <p:pic>
        <p:nvPicPr>
          <p:cNvPr id="11" name="Picture 10">
            <a:extLst>
              <a:ext uri="{FF2B5EF4-FFF2-40B4-BE49-F238E27FC236}">
                <a16:creationId xmlns:a16="http://schemas.microsoft.com/office/drawing/2014/main" id="{6E6E4870-AF68-D8A4-D01A-8310DB22F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455" y="6515100"/>
            <a:ext cx="5286375" cy="334002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2083</TotalTime>
  <Words>417</Words>
  <Application>Microsoft Office PowerPoint</Application>
  <PresentationFormat>Custom</PresentationFormat>
  <Paragraphs>37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Times New Roman</vt:lpstr>
      <vt:lpstr>Office Theme</vt:lpstr>
      <vt:lpstr>Energy Consumption Analysis</vt:lpstr>
      <vt:lpstr>PowerPoint Presentation</vt:lpstr>
      <vt:lpstr>Introduction</vt:lpstr>
      <vt:lpstr>PowerPoint Presentation</vt:lpstr>
      <vt:lpstr>PowerPoint Presentation</vt:lpstr>
      <vt:lpstr>ER Diagram</vt:lpstr>
      <vt:lpstr>Problem Statement</vt:lpstr>
      <vt:lpstr>1.What is the total emission per country for the most recent year available?</vt:lpstr>
      <vt:lpstr>2.What are the top 5 countries by GDP in the most recent year?</vt:lpstr>
      <vt:lpstr>3.Compare energy production and consumption by country and year.</vt:lpstr>
      <vt:lpstr>4.Which energy types contribute most to emissions across all countries?</vt:lpstr>
      <vt:lpstr>5.How have global emissions changed year over year?</vt:lpstr>
      <vt:lpstr>6.What is the trend in GDP for each country over the given years?</vt:lpstr>
      <vt:lpstr>7.How has population growth affected total emissions in each country?</vt:lpstr>
      <vt:lpstr>8.Has energy consumption increased or decreased over the years for major economies?</vt:lpstr>
      <vt:lpstr>10) What is the emission-to-GDP ratio for each country by year?</vt:lpstr>
      <vt:lpstr>11) What is the energy consumption per capita for each country over the last decade?</vt:lpstr>
      <vt:lpstr>12) How does energy production per capita vary across countries?</vt:lpstr>
      <vt:lpstr>13) Which countries have the highest energy consumption relative to GDP?</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Anilsiva Puli</dc:creator>
  <cp:lastModifiedBy>VENKATA JAYAVARDHAN KARLAPATI</cp:lastModifiedBy>
  <cp:revision>3</cp:revision>
  <dcterms:created xsi:type="dcterms:W3CDTF">2025-08-11T09:37:38Z</dcterms:created>
  <dcterms:modified xsi:type="dcterms:W3CDTF">2025-10-23T11:18:14Z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2025-05-31T00:00:00Z</vt:filetime>
  </property>
  <property fmtid="{D5CDD505-2E9C-101B-9397-08002B2CF9AE}" pid="3" name="LastSaved">
    <vt:filetime>2025-08-11T00:00:00Z</vt:filetime>
  </property>
</Properties>
</file>